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73" r:id="rId4"/>
    <p:sldId id="274" r:id="rId5"/>
    <p:sldId id="275" r:id="rId6"/>
    <p:sldId id="276" r:id="rId7"/>
    <p:sldId id="291" r:id="rId8"/>
    <p:sldId id="277" r:id="rId9"/>
    <p:sldId id="292" r:id="rId10"/>
    <p:sldId id="278" r:id="rId11"/>
    <p:sldId id="315" r:id="rId12"/>
    <p:sldId id="280" r:id="rId13"/>
    <p:sldId id="318" r:id="rId14"/>
    <p:sldId id="295" r:id="rId15"/>
    <p:sldId id="298" r:id="rId16"/>
    <p:sldId id="299" r:id="rId17"/>
    <p:sldId id="301" r:id="rId18"/>
    <p:sldId id="303" r:id="rId19"/>
    <p:sldId id="304" r:id="rId20"/>
    <p:sldId id="305" r:id="rId21"/>
    <p:sldId id="307" r:id="rId22"/>
    <p:sldId id="316" r:id="rId23"/>
    <p:sldId id="311" r:id="rId24"/>
    <p:sldId id="264" r:id="rId25"/>
    <p:sldId id="314" r:id="rId26"/>
    <p:sldId id="312" r:id="rId27"/>
    <p:sldId id="317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F6E66-AB2B-48A1-B4D3-B4383D2C07B9}" v="11" dt="2020-06-24T17:59:08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C9F6E66-AB2B-48A1-B4D3-B4383D2C07B9}"/>
    <pc:docChg chg="delSld">
      <pc:chgData name="" userId="" providerId="" clId="Web-{BC9F6E66-AB2B-48A1-B4D3-B4383D2C07B9}" dt="2020-06-24T17:59:08.165" v="10"/>
      <pc:docMkLst>
        <pc:docMk/>
      </pc:docMkLst>
      <pc:sldChg chg="del">
        <pc:chgData name="" userId="" providerId="" clId="Web-{BC9F6E66-AB2B-48A1-B4D3-B4383D2C07B9}" dt="2020-06-24T17:59:08.056" v="3"/>
        <pc:sldMkLst>
          <pc:docMk/>
          <pc:sldMk cId="817923497" sldId="279"/>
        </pc:sldMkLst>
      </pc:sldChg>
      <pc:sldChg chg="del">
        <pc:chgData name="" userId="" providerId="" clId="Web-{BC9F6E66-AB2B-48A1-B4D3-B4383D2C07B9}" dt="2020-06-24T17:59:08.165" v="10"/>
        <pc:sldMkLst>
          <pc:docMk/>
          <pc:sldMk cId="1163160169" sldId="281"/>
        </pc:sldMkLst>
      </pc:sldChg>
      <pc:sldChg chg="del">
        <pc:chgData name="" userId="" providerId="" clId="Web-{BC9F6E66-AB2B-48A1-B4D3-B4383D2C07B9}" dt="2020-06-24T17:59:08.150" v="9"/>
        <pc:sldMkLst>
          <pc:docMk/>
          <pc:sldMk cId="947688785" sldId="282"/>
        </pc:sldMkLst>
      </pc:sldChg>
      <pc:sldChg chg="del">
        <pc:chgData name="" userId="" providerId="" clId="Web-{BC9F6E66-AB2B-48A1-B4D3-B4383D2C07B9}" dt="2020-06-24T17:59:08.150" v="8"/>
        <pc:sldMkLst>
          <pc:docMk/>
          <pc:sldMk cId="1245359928" sldId="293"/>
        </pc:sldMkLst>
      </pc:sldChg>
      <pc:sldChg chg="del">
        <pc:chgData name="" userId="" providerId="" clId="Web-{BC9F6E66-AB2B-48A1-B4D3-B4383D2C07B9}" dt="2020-06-24T17:59:08.150" v="7"/>
        <pc:sldMkLst>
          <pc:docMk/>
          <pc:sldMk cId="1076771149" sldId="297"/>
        </pc:sldMkLst>
      </pc:sldChg>
      <pc:sldChg chg="del">
        <pc:chgData name="" userId="" providerId="" clId="Web-{BC9F6E66-AB2B-48A1-B4D3-B4383D2C07B9}" dt="2020-06-24T17:59:08.103" v="6"/>
        <pc:sldMkLst>
          <pc:docMk/>
          <pc:sldMk cId="92654310" sldId="300"/>
        </pc:sldMkLst>
      </pc:sldChg>
      <pc:sldChg chg="del">
        <pc:chgData name="" userId="" providerId="" clId="Web-{BC9F6E66-AB2B-48A1-B4D3-B4383D2C07B9}" dt="2020-06-24T17:59:08.087" v="4"/>
        <pc:sldMkLst>
          <pc:docMk/>
          <pc:sldMk cId="1568223386" sldId="302"/>
        </pc:sldMkLst>
      </pc:sldChg>
      <pc:sldChg chg="del">
        <pc:chgData name="" userId="" providerId="" clId="Web-{BC9F6E66-AB2B-48A1-B4D3-B4383D2C07B9}" dt="2020-06-24T17:59:08.056" v="2"/>
        <pc:sldMkLst>
          <pc:docMk/>
          <pc:sldMk cId="1913685156" sldId="308"/>
        </pc:sldMkLst>
      </pc:sldChg>
      <pc:sldChg chg="del">
        <pc:chgData name="" userId="" providerId="" clId="Web-{BC9F6E66-AB2B-48A1-B4D3-B4383D2C07B9}" dt="2020-06-24T17:59:08.056" v="1"/>
        <pc:sldMkLst>
          <pc:docMk/>
          <pc:sldMk cId="3190513201" sldId="309"/>
        </pc:sldMkLst>
      </pc:sldChg>
      <pc:sldChg chg="del">
        <pc:chgData name="" userId="" providerId="" clId="Web-{BC9F6E66-AB2B-48A1-B4D3-B4383D2C07B9}" dt="2020-06-24T17:59:08.040" v="0"/>
        <pc:sldMkLst>
          <pc:docMk/>
          <pc:sldMk cId="953271162" sldId="310"/>
        </pc:sldMkLst>
      </pc:sldChg>
      <pc:sldChg chg="del">
        <pc:chgData name="" userId="" providerId="" clId="Web-{BC9F6E66-AB2B-48A1-B4D3-B4383D2C07B9}" dt="2020-06-24T17:59:08.103" v="5"/>
        <pc:sldMkLst>
          <pc:docMk/>
          <pc:sldMk cId="2394820072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49474-3F98-46F6-B59E-3886E5122933}" type="datetimeFigureOut">
              <a:rPr lang="es-ES" smtClean="0"/>
              <a:t>24/06/2020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046AB-8DB8-45AB-885D-8E411F1BC0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78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91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491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4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190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A6A83-0EB5-4EA2-B55D-37EED237F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ABFD39-3586-4A87-9114-9330A903C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C9961-17D0-43AC-B9E6-37A3DB90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E553-F214-49CC-A73B-633B4C89C43B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7E58D8-FB33-45D1-9C5D-A5785B2E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C0E2F8-E3C8-4601-B443-F06DA1CC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96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CC817-B04D-4438-9537-C443D3A23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9485BD-F356-43F9-A005-360B0D665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FB0B38-9478-4081-B032-A542DDD4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AFF8F-FA0A-4BA0-8A56-9B05B1809796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B89F2C-57EC-4DB1-8ED8-44DBAAD5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3B52E-AD9F-4F3B-BCE8-623EC87D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0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DF10E1-00CD-4E3F-B88E-B0910965A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C01FDB-67EC-4E56-B1D7-136F0BCF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2F9E1-625A-4F74-9537-18EB91B3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BA5D-2E58-45A6-9097-8B09C876FAC7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18919E-6566-4233-9F33-39C24631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FD833D-17BF-4AFA-81F1-84B433C1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50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289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D650F-8C3A-425A-8170-59A99961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FE4EC7-29E4-44D6-8E29-D015919F7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974D59-5B53-48AE-9F02-E58E1DAD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EA49-B430-479B-86E1-53B8E1178697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76A7F0-16BF-478E-A945-30E39789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9F9BC-5096-4B5E-95B7-DAF00B83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52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DF65F-44EC-4576-B34B-FD56258C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E3412D-BE15-4E80-93BF-61011F479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ED45E2-FB97-4C2C-80BF-7F8DECF0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DDBF-87F7-4148-B5A5-A2C97C492EB7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2AC2D-820D-491E-8C38-A04805E6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9D7FEF-4C4C-47B4-A60A-95A08ED3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8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08A12-31BE-4559-AC39-F9A3663C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631446-CE5D-4838-9A44-63CE508E5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06928E-5031-4234-B21A-91FAB3872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16EE10-B1EC-464E-90A8-CFA68BDF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2836-B95A-460B-A89D-49FB2A28161F}" type="datetime1">
              <a:rPr lang="es-ES" smtClean="0"/>
              <a:t>24/06/2020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5633E6-F6D2-4089-B542-8210B54A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55CD2B-9335-461B-9F8B-5D52C297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80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FD552-9B51-49E6-9FC5-8F0F5827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8E67E-57E3-4DC0-AC33-FE8A72DAD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C4A674-B158-4DCE-8021-3F8CB5DB1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17095E-621B-45CB-9B4A-6364F54B0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D85840-C9EF-4BA1-A9D0-78B5A672D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2964FA-857E-4742-9203-6685B3C6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AAF0-976C-49CF-9529-AF06D8124BE4}" type="datetime1">
              <a:rPr lang="es-ES" smtClean="0"/>
              <a:t>24/06/2020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967854-C22C-485D-9BB9-1408CFCF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F90BF0-FFE0-4C20-B9FE-6537824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37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44DD5-B4E7-47B8-B7FF-1420C587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1A72F0-9B58-47CF-9736-2AB7C890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C8D4-BC42-4AD3-A32C-19A0A05C98EC}" type="datetime1">
              <a:rPr lang="es-ES" smtClean="0"/>
              <a:t>24/06/2020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3A2B00-827C-485F-A964-CF0CDA3A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135869-9262-41F8-989B-1152248D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38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DFFA8F-B6C8-4CF5-BE97-60DA4014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F8E3-64C7-4B9D-AE67-B803DC44021A}" type="datetime1">
              <a:rPr lang="es-ES" smtClean="0"/>
              <a:t>24/06/2020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2071B3-97D5-41C3-9B28-D6679C72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D96828-8F71-4BB6-B3C9-A2405FB41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55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13FDB-4257-4F6B-B9BF-7573506E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0D80B-26A2-4E0B-8553-DA125EC1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2EFE15-099F-4DF3-BFBF-41BB807B1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51CC37-2914-4608-99D0-03C63EF7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DCAE-9631-42B6-9E1A-44E9F7EE5ACB}" type="datetime1">
              <a:rPr lang="es-ES" smtClean="0"/>
              <a:t>24/06/2020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DC11D9-F3D7-452C-A254-641E458D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6F8BE0-2283-4266-8A5D-2ADF92E2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70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AAE5D-DFD7-41B0-BBC7-6FAA9140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29B56A-3C35-4F8B-8262-BE5C6608D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EEB7A1-A399-4D8F-AA77-8D8E9FFD6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788693-0C30-4998-A7BC-D29F2A73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FC7-0292-4D85-BC14-F732604F514B}" type="datetime1">
              <a:rPr lang="es-ES" smtClean="0"/>
              <a:t>24/06/2020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58B3A3-BD8D-48FC-9E49-9620718E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FDCA34-E50D-4AC5-9B1E-8135FA84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27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B48382-9CE4-40D1-A325-E9C54B15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9DB8EB-F47A-4D3F-A0E0-22C7E34F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D14F7-0B89-4AC8-9C39-32011DE95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AFB9-450D-4747-8FFA-BFBF2B88992A}" type="datetime1">
              <a:rPr lang="es-ES" smtClean="0"/>
              <a:t>24/06/2020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863794-4DCE-44B5-AE35-FB73E02A3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5326B9-3EFE-41A0-ADB8-1FFB2EC29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D4C0-850B-4A6C-934D-FC5A64F6F2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34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.tif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70.png"/><Relationship Id="rId4" Type="http://schemas.openxmlformats.org/officeDocument/2006/relationships/image" Target="../media/image2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.t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image" Target="../media/image20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28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2.tif"/><Relationship Id="rId2" Type="http://schemas.microsoft.com/office/2007/relationships/media" Target="../media/media1.mp4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video" Target="../media/media2.mp4"/><Relationship Id="rId10" Type="http://schemas.openxmlformats.org/officeDocument/2006/relationships/image" Target="../media/image28.jpeg"/><Relationship Id="rId4" Type="http://schemas.microsoft.com/office/2007/relationships/media" Target="../media/media2.mp4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tif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t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image" Target="../media/image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710489" y="1383599"/>
            <a:ext cx="8771022" cy="2761169"/>
          </a:xfrm>
        </p:spPr>
        <p:txBody>
          <a:bodyPr rtlCol="0" anchor="ctr">
            <a:noAutofit/>
          </a:bodyPr>
          <a:lstStyle/>
          <a:p>
            <a:pPr algn="ctr"/>
            <a:r>
              <a:rPr lang="es-ES" sz="2800" b="1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CARACTERIZACIÓN Y VALIDACIÓN DE ALGORITMOS DE VISIÓN ARTIFICIAL PARA LA RESOLUCIÓN EN TIEMPO REAL DE PROBLEMAS EN ROBÓTICA AUTÓNOMA MÓVIL</a:t>
            </a:r>
            <a:b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s-E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../../../../../../../Downloads/udc_">
            <a:extLst>
              <a:ext uri="{FF2B5EF4-FFF2-40B4-BE49-F238E27FC236}">
                <a16:creationId xmlns:a16="http://schemas.microsoft.com/office/drawing/2014/main" id="{C3ED8FBD-6D7B-4A5E-B405-B31D59ECC4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2319" y="397362"/>
            <a:ext cx="3805555" cy="539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36AF5A-252B-4A84-818F-810B5DC923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773276" y="307189"/>
            <a:ext cx="952500" cy="8997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5419E31-D96F-43C1-B870-6C86E547393E}"/>
              </a:ext>
            </a:extLst>
          </p:cNvPr>
          <p:cNvSpPr/>
          <p:nvPr/>
        </p:nvSpPr>
        <p:spPr>
          <a:xfrm>
            <a:off x="1334317" y="4727018"/>
            <a:ext cx="7933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Grado en Ingeniería en Tecnologías Industriales</a:t>
            </a:r>
            <a:endParaRPr lang="es-E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23F05D-7879-4C60-AF83-949DAAC0661F}"/>
              </a:ext>
            </a:extLst>
          </p:cNvPr>
          <p:cNvSpPr/>
          <p:nvPr/>
        </p:nvSpPr>
        <p:spPr>
          <a:xfrm>
            <a:off x="6611635" y="6232599"/>
            <a:ext cx="5413341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400" indent="252095" algn="ctr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Pablo Vázquez López</a:t>
            </a:r>
            <a:endParaRPr lang="es-ES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13" name="3 Conector recto">
            <a:extLst>
              <a:ext uri="{FF2B5EF4-FFF2-40B4-BE49-F238E27FC236}">
                <a16:creationId xmlns:a16="http://schemas.microsoft.com/office/drawing/2014/main" id="{25D0AA2E-19CF-473A-8541-35D9D37CE32A}"/>
              </a:ext>
            </a:extLst>
          </p:cNvPr>
          <p:cNvCxnSpPr>
            <a:cxnSpLocks/>
          </p:cNvCxnSpPr>
          <p:nvPr/>
        </p:nvCxnSpPr>
        <p:spPr>
          <a:xfrm flipV="1">
            <a:off x="1334317" y="1249487"/>
            <a:ext cx="9127958" cy="1"/>
          </a:xfrm>
          <a:prstGeom prst="line">
            <a:avLst/>
          </a:prstGeom>
          <a:ln w="31680">
            <a:solidFill>
              <a:srgbClr val="D539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cxnSp>
        <p:nvCxnSpPr>
          <p:cNvPr id="16" name="3 Conector recto">
            <a:extLst>
              <a:ext uri="{FF2B5EF4-FFF2-40B4-BE49-F238E27FC236}">
                <a16:creationId xmlns:a16="http://schemas.microsoft.com/office/drawing/2014/main" id="{88212D0A-094F-4124-ADB7-81C0793DF887}"/>
              </a:ext>
            </a:extLst>
          </p:cNvPr>
          <p:cNvCxnSpPr>
            <a:cxnSpLocks/>
          </p:cNvCxnSpPr>
          <p:nvPr/>
        </p:nvCxnSpPr>
        <p:spPr>
          <a:xfrm flipV="1">
            <a:off x="1334317" y="3683101"/>
            <a:ext cx="9127958" cy="1"/>
          </a:xfrm>
          <a:prstGeom prst="line">
            <a:avLst/>
          </a:prstGeom>
          <a:ln w="31680">
            <a:solidFill>
              <a:srgbClr val="D539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0FEFBA-673C-425D-B6C2-BC83EA57F38A}"/>
              </a:ext>
            </a:extLst>
          </p:cNvPr>
          <p:cNvSpPr/>
          <p:nvPr/>
        </p:nvSpPr>
        <p:spPr>
          <a:xfrm>
            <a:off x="1334317" y="4144768"/>
            <a:ext cx="7933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Trabajo </a:t>
            </a:r>
            <a:r>
              <a:rPr lang="es-ES" sz="2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 de Grado</a:t>
            </a:r>
            <a:endParaRPr lang="es-ES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9"/>
    </mc:Choice>
    <mc:Fallback xmlns="">
      <p:transition advTm="4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../../../../../../../Downloads/udc_">
            <a:extLst>
              <a:ext uri="{FF2B5EF4-FFF2-40B4-BE49-F238E27FC236}">
                <a16:creationId xmlns:a16="http://schemas.microsoft.com/office/drawing/2014/main" id="{19D65FE9-8CD2-4367-A022-8E5B8B1D35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9E2071-39B8-416E-889E-F7FD4E4375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10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-58276" y="784695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Módulo de detección de objetos en tiempo real</a:t>
            </a:r>
          </a:p>
        </p:txBody>
      </p:sp>
      <p:pic>
        <p:nvPicPr>
          <p:cNvPr id="6" name="Imagen6">
            <a:extLst>
              <a:ext uri="{FF2B5EF4-FFF2-40B4-BE49-F238E27FC236}">
                <a16:creationId xmlns:a16="http://schemas.microsoft.com/office/drawing/2014/main" id="{BA545794-479A-4FD2-B65E-D519A4AD0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60171" y="4419271"/>
            <a:ext cx="4055795" cy="20262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6B800C-4BA4-4134-A871-E742D9A725B2}"/>
              </a:ext>
            </a:extLst>
          </p:cNvPr>
          <p:cNvSpPr txBox="1"/>
          <p:nvPr/>
        </p:nvSpPr>
        <p:spPr>
          <a:xfrm>
            <a:off x="840706" y="1953098"/>
            <a:ext cx="197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¿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Qué es?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8A116A-91F4-44A7-A0ED-B378CA429489}"/>
              </a:ext>
            </a:extLst>
          </p:cNvPr>
          <p:cNvSpPr txBox="1"/>
          <p:nvPr/>
        </p:nvSpPr>
        <p:spPr>
          <a:xfrm>
            <a:off x="3434013" y="3001275"/>
            <a:ext cx="28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Red neuronal convolucional (CNN)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E06FAC-B663-438B-B53E-A818655309E3}"/>
              </a:ext>
            </a:extLst>
          </p:cNvPr>
          <p:cNvCxnSpPr>
            <a:cxnSpLocks/>
          </p:cNvCxnSpPr>
          <p:nvPr/>
        </p:nvCxnSpPr>
        <p:spPr>
          <a:xfrm>
            <a:off x="4528056" y="3429000"/>
            <a:ext cx="0" cy="456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9185ED-B042-4622-87E4-59F48D9C3F64}"/>
              </a:ext>
            </a:extLst>
          </p:cNvPr>
          <p:cNvSpPr txBox="1"/>
          <p:nvPr/>
        </p:nvSpPr>
        <p:spPr>
          <a:xfrm>
            <a:off x="3872096" y="3962576"/>
            <a:ext cx="130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Tensor Flow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EDD06E-6DE1-4EAF-AAE5-8AB9B3E24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08" y="1636582"/>
            <a:ext cx="3671637" cy="235496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B4F2FB1-442C-4794-95B7-9EAA91F52E33}"/>
              </a:ext>
            </a:extLst>
          </p:cNvPr>
          <p:cNvSpPr txBox="1"/>
          <p:nvPr/>
        </p:nvSpPr>
        <p:spPr>
          <a:xfrm>
            <a:off x="3057525" y="1750141"/>
            <a:ext cx="2932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Identificación de los objetos que tiene el robot en su entorno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4221F19-75F5-4614-A87D-D26ED475043D}"/>
              </a:ext>
            </a:extLst>
          </p:cNvPr>
          <p:cNvSpPr/>
          <p:nvPr/>
        </p:nvSpPr>
        <p:spPr>
          <a:xfrm>
            <a:off x="2256166" y="198609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2C291CE-B10E-4E79-9C72-494EC58573AC}"/>
              </a:ext>
            </a:extLst>
          </p:cNvPr>
          <p:cNvSpPr txBox="1"/>
          <p:nvPr/>
        </p:nvSpPr>
        <p:spPr>
          <a:xfrm>
            <a:off x="739120" y="3132706"/>
            <a:ext cx="217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¿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Cómo funciona?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83C95AF-CB78-47B9-AE39-6229D97A25FA}"/>
              </a:ext>
            </a:extLst>
          </p:cNvPr>
          <p:cNvSpPr/>
          <p:nvPr/>
        </p:nvSpPr>
        <p:spPr>
          <a:xfrm>
            <a:off x="2847863" y="31772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20073B-DC81-443B-B410-A7A236474332}"/>
              </a:ext>
            </a:extLst>
          </p:cNvPr>
          <p:cNvSpPr txBox="1"/>
          <p:nvPr/>
        </p:nvSpPr>
        <p:spPr>
          <a:xfrm>
            <a:off x="7465408" y="4299164"/>
            <a:ext cx="433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Información muy útil para tareas de navegación en robótica educativa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98828B7-6743-4A4E-A15E-CC40DD778D9D}"/>
              </a:ext>
            </a:extLst>
          </p:cNvPr>
          <p:cNvCxnSpPr>
            <a:cxnSpLocks/>
          </p:cNvCxnSpPr>
          <p:nvPr/>
        </p:nvCxnSpPr>
        <p:spPr>
          <a:xfrm>
            <a:off x="9517376" y="4059252"/>
            <a:ext cx="0" cy="272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70B5B1-F696-4D2F-B756-F7ED797F908D}"/>
              </a:ext>
            </a:extLst>
          </p:cNvPr>
          <p:cNvSpPr txBox="1"/>
          <p:nvPr/>
        </p:nvSpPr>
        <p:spPr>
          <a:xfrm>
            <a:off x="2985272" y="3972701"/>
            <a:ext cx="3482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Modelo computacional ajustado mediante algoritmo de aprendizaje automático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0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"/>
    </mc:Choice>
    <mc:Fallback xmlns="">
      <p:transition spd="slow" advTm="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33" grpId="0"/>
      <p:bldP spid="34" grpId="0"/>
      <p:bldP spid="35" grpId="0"/>
      <p:bldP spid="36" grpId="0"/>
      <p:bldP spid="4" grpId="0"/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44314AF-EBEA-4A93-92E4-DBF64DAF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5FECC5-0612-4DA9-93E8-AE356AC43F44}"/>
              </a:ext>
            </a:extLst>
          </p:cNvPr>
          <p:cNvSpPr txBox="1"/>
          <p:nvPr/>
        </p:nvSpPr>
        <p:spPr>
          <a:xfrm>
            <a:off x="180339" y="1784752"/>
            <a:ext cx="346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Modelo de red implementada para el robot Robobo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EBFF02A-E312-4FFE-887E-86E195D4C700}"/>
              </a:ext>
            </a:extLst>
          </p:cNvPr>
          <p:cNvSpPr txBox="1"/>
          <p:nvPr/>
        </p:nvSpPr>
        <p:spPr>
          <a:xfrm>
            <a:off x="4129095" y="186839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 V3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59F61A3-2C54-40F9-AF7F-F4815FB3DA8D}"/>
              </a:ext>
            </a:extLst>
          </p:cNvPr>
          <p:cNvCxnSpPr>
            <a:cxnSpLocks/>
          </p:cNvCxnSpPr>
          <p:nvPr/>
        </p:nvCxnSpPr>
        <p:spPr>
          <a:xfrm flipV="1">
            <a:off x="3490981" y="2078930"/>
            <a:ext cx="309895" cy="7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C0D10542-8493-49C2-90A6-C35CA49774D8}"/>
              </a:ext>
            </a:extLst>
          </p:cNvPr>
          <p:cNvSpPr/>
          <p:nvPr/>
        </p:nvSpPr>
        <p:spPr>
          <a:xfrm>
            <a:off x="3971908" y="1877794"/>
            <a:ext cx="2154429" cy="37448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F22DFA2-DB44-454E-A8C5-17DB5A2C6F4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189788" y="2334254"/>
            <a:ext cx="1442626" cy="578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BEF027B-E987-4805-9DAD-D19C6B5535C5}"/>
              </a:ext>
            </a:extLst>
          </p:cNvPr>
          <p:cNvSpPr txBox="1"/>
          <p:nvPr/>
        </p:nvSpPr>
        <p:spPr>
          <a:xfrm>
            <a:off x="283575" y="2912727"/>
            <a:ext cx="581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Entrenado por defecto con el </a:t>
            </a:r>
            <a:r>
              <a:rPr 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COCO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Se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re-entrena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la red acorde a nuestras necesidades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0BD829-95BE-4A24-A870-FFCE90C7992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2" b="10313"/>
          <a:stretch/>
        </p:blipFill>
        <p:spPr>
          <a:xfrm>
            <a:off x="838200" y="4178753"/>
            <a:ext cx="5979891" cy="22576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8478DD-3D2C-4CAB-887F-B242FBE58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23" y="3665969"/>
            <a:ext cx="4845567" cy="28142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88DAA7B-CDA9-48A4-B497-889A1A37AF2F}"/>
              </a:ext>
            </a:extLst>
          </p:cNvPr>
          <p:cNvSpPr txBox="1"/>
          <p:nvPr/>
        </p:nvSpPr>
        <p:spPr>
          <a:xfrm>
            <a:off x="6396987" y="1760653"/>
            <a:ext cx="286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Método de la librería Robobo en Python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871CA3-12FA-41C4-A997-E8A9D76F8F44}"/>
              </a:ext>
            </a:extLst>
          </p:cNvPr>
          <p:cNvSpPr txBox="1"/>
          <p:nvPr/>
        </p:nvSpPr>
        <p:spPr>
          <a:xfrm>
            <a:off x="9743865" y="1797022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readDetectedObject</a:t>
            </a:r>
            <a:r>
              <a:rPr lang="es-ES" dirty="0"/>
              <a:t>()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0153FDB-4B7E-4C3B-8D92-000C123033F7}"/>
              </a:ext>
            </a:extLst>
          </p:cNvPr>
          <p:cNvSpPr/>
          <p:nvPr/>
        </p:nvSpPr>
        <p:spPr>
          <a:xfrm>
            <a:off x="9037874" y="1936229"/>
            <a:ext cx="611044" cy="173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EF2EA73-C309-4E61-A693-A15B370DE080}"/>
              </a:ext>
            </a:extLst>
          </p:cNvPr>
          <p:cNvCxnSpPr>
            <a:cxnSpLocks/>
          </p:cNvCxnSpPr>
          <p:nvPr/>
        </p:nvCxnSpPr>
        <p:spPr>
          <a:xfrm>
            <a:off x="6220150" y="2041680"/>
            <a:ext cx="3536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E1C660-A3E3-4724-81F9-CAF5E70C7E23}"/>
              </a:ext>
            </a:extLst>
          </p:cNvPr>
          <p:cNvSpPr txBox="1"/>
          <p:nvPr/>
        </p:nvSpPr>
        <p:spPr>
          <a:xfrm>
            <a:off x="6600236" y="2563457"/>
            <a:ext cx="4073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¿Es suficientemente rápida y precisa?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AFE3D5-7D34-4F65-872B-4DF3DC350883}"/>
              </a:ext>
            </a:extLst>
          </p:cNvPr>
          <p:cNvSpPr txBox="1"/>
          <p:nvPr/>
        </p:nvSpPr>
        <p:spPr>
          <a:xfrm>
            <a:off x="6544918" y="2864856"/>
            <a:ext cx="581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¿Se puede comparar con redes en el estado del arte que se ejecutan desde un ordenador?</a:t>
            </a:r>
          </a:p>
        </p:txBody>
      </p:sp>
      <p:pic>
        <p:nvPicPr>
          <p:cNvPr id="18" name="Imagen 17" descr="../../../../../../../Downloads/udc_">
            <a:extLst>
              <a:ext uri="{FF2B5EF4-FFF2-40B4-BE49-F238E27FC236}">
                <a16:creationId xmlns:a16="http://schemas.microsoft.com/office/drawing/2014/main" id="{9464F0B4-21E5-4A61-8D86-C2995473F7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2E06E22-AA70-4673-9C9F-01F5EF040BF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4CA54220-C104-4EB5-9372-2F6C228A2565}"/>
              </a:ext>
            </a:extLst>
          </p:cNvPr>
          <p:cNvSpPr txBox="1">
            <a:spLocks/>
          </p:cNvSpPr>
          <p:nvPr/>
        </p:nvSpPr>
        <p:spPr>
          <a:xfrm>
            <a:off x="-58276" y="784695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Módulo de detección de objetos en tiempo real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7DF46E9-9A43-45DA-84F1-FDEF5525B8EA}"/>
              </a:ext>
            </a:extLst>
          </p:cNvPr>
          <p:cNvSpPr/>
          <p:nvPr/>
        </p:nvSpPr>
        <p:spPr>
          <a:xfrm>
            <a:off x="6396986" y="2563457"/>
            <a:ext cx="5694643" cy="8655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0D48AC0-FB64-4AE8-BBF0-CDBE180CE47D}"/>
              </a:ext>
            </a:extLst>
          </p:cNvPr>
          <p:cNvSpPr txBox="1"/>
          <p:nvPr/>
        </p:nvSpPr>
        <p:spPr>
          <a:xfrm>
            <a:off x="4039836" y="2834391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Tensor Flow Lite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9CB976E-F898-4428-BC11-6F032B1AA194}"/>
              </a:ext>
            </a:extLst>
          </p:cNvPr>
          <p:cNvSpPr txBox="1"/>
          <p:nvPr/>
        </p:nvSpPr>
        <p:spPr>
          <a:xfrm>
            <a:off x="3211976" y="3199897"/>
            <a:ext cx="3606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Versión para dispositivos móviles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AE3CD5-CA8B-425A-B404-FA784469A5B6}"/>
              </a:ext>
            </a:extLst>
          </p:cNvPr>
          <p:cNvSpPr txBox="1"/>
          <p:nvPr/>
        </p:nvSpPr>
        <p:spPr>
          <a:xfrm>
            <a:off x="4194654" y="2287916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Disponible en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B85806-92B8-4A98-B5EF-D58F715D2E6B}"/>
              </a:ext>
            </a:extLst>
          </p:cNvPr>
          <p:cNvSpPr txBox="1"/>
          <p:nvPr/>
        </p:nvSpPr>
        <p:spPr>
          <a:xfrm rot="5400000">
            <a:off x="4728055" y="251189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9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"/>
    </mc:Choice>
    <mc:Fallback xmlns="">
      <p:transition spd="slow" advTm="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9" grpId="0"/>
      <p:bldP spid="12" grpId="0"/>
      <p:bldP spid="13" grpId="0"/>
      <p:bldP spid="14" grpId="0" animBg="1"/>
      <p:bldP spid="16" grpId="0"/>
      <p:bldP spid="17" grpId="0"/>
      <p:bldP spid="22" grpId="0" animBg="1"/>
      <p:bldP spid="2" grpId="0"/>
      <p:bldP spid="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12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1902940" y="862349"/>
            <a:ext cx="9692160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Pruebas de caracterización del algoritmo de detección de objetos en tiempo real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407FC-4C7F-4710-8A7C-391404F3AD78}"/>
              </a:ext>
            </a:extLst>
          </p:cNvPr>
          <p:cNvSpPr txBox="1"/>
          <p:nvPr/>
        </p:nvSpPr>
        <p:spPr>
          <a:xfrm>
            <a:off x="1060140" y="2566553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estático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9A1FAC-A8A0-46C8-B034-82155523157E}"/>
              </a:ext>
            </a:extLst>
          </p:cNvPr>
          <p:cNvSpPr txBox="1"/>
          <p:nvPr/>
        </p:nvSpPr>
        <p:spPr>
          <a:xfrm>
            <a:off x="5283881" y="2504439"/>
            <a:ext cx="261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movimiento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9204BA-DFA5-495F-8390-BABAD576E205}"/>
              </a:ext>
            </a:extLst>
          </p:cNvPr>
          <p:cNvSpPr txBox="1"/>
          <p:nvPr/>
        </p:nvSpPr>
        <p:spPr>
          <a:xfrm>
            <a:off x="9324166" y="2451270"/>
            <a:ext cx="247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Modelo de detección en función de la distancia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109ED054-DE9F-4C16-AC14-FB1B7EB51CD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326468" y="1836052"/>
            <a:ext cx="4235786" cy="6152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616D3598-7DF0-4905-A925-DCBF85748501}"/>
              </a:ext>
            </a:extLst>
          </p:cNvPr>
          <p:cNvCxnSpPr>
            <a:cxnSpLocks/>
            <a:endCxn id="28" idx="0"/>
          </p:cNvCxnSpPr>
          <p:nvPr/>
        </p:nvCxnSpPr>
        <p:spPr>
          <a:xfrm rot="10800000" flipV="1">
            <a:off x="2092545" y="1836052"/>
            <a:ext cx="4383693" cy="6910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444152B-5B45-4D5C-A527-EAE0DAC5ED30}"/>
              </a:ext>
            </a:extLst>
          </p:cNvPr>
          <p:cNvCxnSpPr>
            <a:cxnSpLocks/>
          </p:cNvCxnSpPr>
          <p:nvPr/>
        </p:nvCxnSpPr>
        <p:spPr>
          <a:xfrm>
            <a:off x="6485692" y="1836051"/>
            <a:ext cx="0" cy="646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C8880EB-D842-47BB-B57A-B0DED96FB5AA}"/>
              </a:ext>
            </a:extLst>
          </p:cNvPr>
          <p:cNvSpPr txBox="1"/>
          <p:nvPr/>
        </p:nvSpPr>
        <p:spPr>
          <a:xfrm>
            <a:off x="2026983" y="3548386"/>
            <a:ext cx="2022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estático variando la distancia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CD04CDB-B70B-4A7B-97B5-A6B1E7EDDAFF}"/>
              </a:ext>
            </a:extLst>
          </p:cNvPr>
          <p:cNvCxnSpPr>
            <a:cxnSpLocks/>
          </p:cNvCxnSpPr>
          <p:nvPr/>
        </p:nvCxnSpPr>
        <p:spPr>
          <a:xfrm flipH="1">
            <a:off x="1484856" y="2949920"/>
            <a:ext cx="605998" cy="608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203BFAA-3FEC-47C4-874E-7B8EB151B2D1}"/>
              </a:ext>
            </a:extLst>
          </p:cNvPr>
          <p:cNvCxnSpPr>
            <a:cxnSpLocks/>
          </p:cNvCxnSpPr>
          <p:nvPr/>
        </p:nvCxnSpPr>
        <p:spPr>
          <a:xfrm>
            <a:off x="3074055" y="4379383"/>
            <a:ext cx="0" cy="266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94E8122-A1C9-4D28-BED3-E7C354ED5098}"/>
              </a:ext>
            </a:extLst>
          </p:cNvPr>
          <p:cNvCxnSpPr>
            <a:cxnSpLocks/>
          </p:cNvCxnSpPr>
          <p:nvPr/>
        </p:nvCxnSpPr>
        <p:spPr>
          <a:xfrm>
            <a:off x="2090854" y="2939669"/>
            <a:ext cx="627626" cy="6355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5A471792-9E75-47E6-88B7-D5647EAD73E5}"/>
              </a:ext>
            </a:extLst>
          </p:cNvPr>
          <p:cNvSpPr/>
          <p:nvPr/>
        </p:nvSpPr>
        <p:spPr>
          <a:xfrm>
            <a:off x="750693" y="2527096"/>
            <a:ext cx="2683702" cy="432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F0966DD-0597-46EB-BC5B-506FF78F2D35}"/>
              </a:ext>
            </a:extLst>
          </p:cNvPr>
          <p:cNvSpPr txBox="1"/>
          <p:nvPr/>
        </p:nvSpPr>
        <p:spPr>
          <a:xfrm>
            <a:off x="796719" y="2197233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Precisión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E5391A-9624-498A-B737-9C32F88BF0FD}"/>
              </a:ext>
            </a:extLst>
          </p:cNvPr>
          <p:cNvSpPr txBox="1"/>
          <p:nvPr/>
        </p:nvSpPr>
        <p:spPr>
          <a:xfrm>
            <a:off x="185184" y="3515163"/>
            <a:ext cx="1977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estático a una distancia fija</a:t>
            </a:r>
          </a:p>
        </p:txBody>
      </p:sp>
      <p:pic>
        <p:nvPicPr>
          <p:cNvPr id="64" name="Imagen 63" descr="../../../../../../../Downloads/udc_">
            <a:extLst>
              <a:ext uri="{FF2B5EF4-FFF2-40B4-BE49-F238E27FC236}">
                <a16:creationId xmlns:a16="http://schemas.microsoft.com/office/drawing/2014/main" id="{7CB17AAE-C291-4747-AF2F-2B56052F5F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F3C96AEA-C382-45F0-AE44-F057B0EB6A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8A012905-8C7F-4B99-B0E7-9137D608F698}"/>
              </a:ext>
            </a:extLst>
          </p:cNvPr>
          <p:cNvSpPr txBox="1"/>
          <p:nvPr/>
        </p:nvSpPr>
        <p:spPr>
          <a:xfrm>
            <a:off x="450121" y="4645708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40 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Tilt 100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B15A9AF-DCD5-4D25-A6B0-13E523FEF850}"/>
              </a:ext>
            </a:extLst>
          </p:cNvPr>
          <p:cNvSpPr txBox="1"/>
          <p:nvPr/>
        </p:nvSpPr>
        <p:spPr>
          <a:xfrm>
            <a:off x="2162365" y="4635195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 25 cm a 150 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Tilt 100</a:t>
            </a:r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BE2E7A96-CDED-4F9C-A726-6261CACDDAB1}"/>
              </a:ext>
            </a:extLst>
          </p:cNvPr>
          <p:cNvCxnSpPr>
            <a:cxnSpLocks/>
          </p:cNvCxnSpPr>
          <p:nvPr/>
        </p:nvCxnSpPr>
        <p:spPr>
          <a:xfrm>
            <a:off x="1162053" y="4346160"/>
            <a:ext cx="0" cy="266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n 85">
            <a:extLst>
              <a:ext uri="{FF2B5EF4-FFF2-40B4-BE49-F238E27FC236}">
                <a16:creationId xmlns:a16="http://schemas.microsoft.com/office/drawing/2014/main" id="{2CA3C54E-3E08-469A-A955-9D0602F6D7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1494" y="5221570"/>
            <a:ext cx="2733373" cy="1320572"/>
          </a:xfrm>
          <a:prstGeom prst="rect">
            <a:avLst/>
          </a:prstGeom>
        </p:spPr>
      </p:pic>
      <p:sp>
        <p:nvSpPr>
          <p:cNvPr id="87" name="CuadroTexto 86">
            <a:extLst>
              <a:ext uri="{FF2B5EF4-FFF2-40B4-BE49-F238E27FC236}">
                <a16:creationId xmlns:a16="http://schemas.microsoft.com/office/drawing/2014/main" id="{1F75C515-CBF5-46F2-869A-85A2D4E30F81}"/>
              </a:ext>
            </a:extLst>
          </p:cNvPr>
          <p:cNvSpPr txBox="1"/>
          <p:nvPr/>
        </p:nvSpPr>
        <p:spPr>
          <a:xfrm>
            <a:off x="3074055" y="5498110"/>
            <a:ext cx="1701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3 orientaciones</a:t>
            </a:r>
          </a:p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distintas</a:t>
            </a:r>
          </a:p>
        </p:txBody>
      </p:sp>
      <p:pic>
        <p:nvPicPr>
          <p:cNvPr id="88" name="Imagen 87">
            <a:extLst>
              <a:ext uri="{FF2B5EF4-FFF2-40B4-BE49-F238E27FC236}">
                <a16:creationId xmlns:a16="http://schemas.microsoft.com/office/drawing/2014/main" id="{2621F47C-9C42-46BB-9A03-2FAE134DECE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75465" y="4812702"/>
            <a:ext cx="2452805" cy="1964028"/>
          </a:xfrm>
          <a:prstGeom prst="rect">
            <a:avLst/>
          </a:prstGeom>
        </p:spPr>
      </p:pic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34D5EEE3-45D9-4D29-AE9F-5427384C9200}"/>
              </a:ext>
            </a:extLst>
          </p:cNvPr>
          <p:cNvCxnSpPr/>
          <p:nvPr/>
        </p:nvCxnSpPr>
        <p:spPr>
          <a:xfrm>
            <a:off x="2875788" y="5941211"/>
            <a:ext cx="2900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EB17BDC6-BB05-4261-B4DE-A8DF70F1A7D4}"/>
              </a:ext>
            </a:extLst>
          </p:cNvPr>
          <p:cNvCxnSpPr>
            <a:cxnSpLocks/>
          </p:cNvCxnSpPr>
          <p:nvPr/>
        </p:nvCxnSpPr>
        <p:spPr>
          <a:xfrm>
            <a:off x="3066230" y="5230483"/>
            <a:ext cx="0" cy="2676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FA0226BA-E01B-41C3-9563-CC025AB57A50}"/>
              </a:ext>
            </a:extLst>
          </p:cNvPr>
          <p:cNvSpPr txBox="1"/>
          <p:nvPr/>
        </p:nvSpPr>
        <p:spPr>
          <a:xfrm>
            <a:off x="2018842" y="5479278"/>
            <a:ext cx="237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Se escogieron ciertas etiquetas del </a:t>
            </a:r>
            <a:r>
              <a:rPr 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40526C6A-90CF-456E-8C21-F61A9A71F317}"/>
              </a:ext>
            </a:extLst>
          </p:cNvPr>
          <p:cNvSpPr txBox="1"/>
          <p:nvPr/>
        </p:nvSpPr>
        <p:spPr>
          <a:xfrm>
            <a:off x="4704585" y="5593311"/>
            <a:ext cx="271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3 situaciones distintas</a:t>
            </a:r>
          </a:p>
        </p:txBody>
      </p: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786EE01-807C-4A79-B118-A5F18CCE847E}"/>
              </a:ext>
            </a:extLst>
          </p:cNvPr>
          <p:cNvCxnSpPr/>
          <p:nvPr/>
        </p:nvCxnSpPr>
        <p:spPr>
          <a:xfrm>
            <a:off x="4519963" y="5771665"/>
            <a:ext cx="2900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C33F4B6D-F291-4AA7-97EB-10AA708E729D}"/>
              </a:ext>
            </a:extLst>
          </p:cNvPr>
          <p:cNvSpPr txBox="1"/>
          <p:nvPr/>
        </p:nvSpPr>
        <p:spPr>
          <a:xfrm>
            <a:off x="7378273" y="533053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Individual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44A0EFE-E753-43F8-918A-883D8D9E72C1}"/>
              </a:ext>
            </a:extLst>
          </p:cNvPr>
          <p:cNvSpPr txBox="1"/>
          <p:nvPr/>
        </p:nvSpPr>
        <p:spPr>
          <a:xfrm>
            <a:off x="7374723" y="5604243"/>
            <a:ext cx="15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Simultáneo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98198E83-D1B4-474D-9977-1BFFB7B0466F}"/>
              </a:ext>
            </a:extLst>
          </p:cNvPr>
          <p:cNvSpPr txBox="1"/>
          <p:nvPr/>
        </p:nvSpPr>
        <p:spPr>
          <a:xfrm>
            <a:off x="7378592" y="586491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Ocluido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E4CFA99-ED86-4289-A6F7-8B1CD023A12D}"/>
              </a:ext>
            </a:extLst>
          </p:cNvPr>
          <p:cNvSpPr txBox="1"/>
          <p:nvPr/>
        </p:nvSpPr>
        <p:spPr>
          <a:xfrm>
            <a:off x="1618388" y="5827178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MobileNet V2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0DF6F2AB-5E50-4B1E-BC68-ED570E779A8E}"/>
              </a:ext>
            </a:extLst>
          </p:cNvPr>
          <p:cNvSpPr txBox="1"/>
          <p:nvPr/>
        </p:nvSpPr>
        <p:spPr>
          <a:xfrm>
            <a:off x="3474276" y="5818506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MobileNet V3</a:t>
            </a:r>
          </a:p>
        </p:txBody>
      </p:sp>
      <p:sp>
        <p:nvSpPr>
          <p:cNvPr id="102" name="Cerrar llave 101">
            <a:extLst>
              <a:ext uri="{FF2B5EF4-FFF2-40B4-BE49-F238E27FC236}">
                <a16:creationId xmlns:a16="http://schemas.microsoft.com/office/drawing/2014/main" id="{FAAB0733-138C-4957-A352-FE7A042DDC66}"/>
              </a:ext>
            </a:extLst>
          </p:cNvPr>
          <p:cNvSpPr/>
          <p:nvPr/>
        </p:nvSpPr>
        <p:spPr>
          <a:xfrm rot="5400000">
            <a:off x="1632198" y="4774925"/>
            <a:ext cx="175443" cy="27432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Cerrar llave 102">
            <a:extLst>
              <a:ext uri="{FF2B5EF4-FFF2-40B4-BE49-F238E27FC236}">
                <a16:creationId xmlns:a16="http://schemas.microsoft.com/office/drawing/2014/main" id="{B0750AFD-67BE-42B8-ABEB-60C687236050}"/>
              </a:ext>
            </a:extLst>
          </p:cNvPr>
          <p:cNvSpPr/>
          <p:nvPr/>
        </p:nvSpPr>
        <p:spPr>
          <a:xfrm rot="5400000">
            <a:off x="4189978" y="5459787"/>
            <a:ext cx="83303" cy="139441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58A96A01-246D-4732-B2EB-EDAAF18E8710}"/>
              </a:ext>
            </a:extLst>
          </p:cNvPr>
          <p:cNvSpPr txBox="1"/>
          <p:nvPr/>
        </p:nvSpPr>
        <p:spPr>
          <a:xfrm>
            <a:off x="3066217" y="581843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C390D070-A304-439E-860B-62F9D3621A57}"/>
              </a:ext>
            </a:extLst>
          </p:cNvPr>
          <p:cNvSpPr txBox="1"/>
          <p:nvPr/>
        </p:nvSpPr>
        <p:spPr>
          <a:xfrm>
            <a:off x="310476" y="5803049"/>
            <a:ext cx="140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r>
              <a:rPr lang="es-ES" dirty="0"/>
              <a:t> V3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4A5DA213-088A-4BF8-8826-DE12D832FAF8}"/>
              </a:ext>
            </a:extLst>
          </p:cNvPr>
          <p:cNvSpPr txBox="1"/>
          <p:nvPr/>
        </p:nvSpPr>
        <p:spPr>
          <a:xfrm>
            <a:off x="1237868" y="582717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F2D17D71-985E-482B-9DF3-407F11698938}"/>
              </a:ext>
            </a:extLst>
          </p:cNvPr>
          <p:cNvSpPr txBox="1"/>
          <p:nvPr/>
        </p:nvSpPr>
        <p:spPr>
          <a:xfrm>
            <a:off x="1123966" y="6292736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Ordenador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C033B43C-0F12-42FB-9CE9-B72622C9F023}"/>
              </a:ext>
            </a:extLst>
          </p:cNvPr>
          <p:cNvSpPr txBox="1"/>
          <p:nvPr/>
        </p:nvSpPr>
        <p:spPr>
          <a:xfrm>
            <a:off x="3449885" y="6299938"/>
            <a:ext cx="168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Smartphone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7783A3E6-0DEF-42CB-85B7-E2F87A341855}"/>
              </a:ext>
            </a:extLst>
          </p:cNvPr>
          <p:cNvSpPr/>
          <p:nvPr/>
        </p:nvSpPr>
        <p:spPr>
          <a:xfrm>
            <a:off x="7365792" y="5309085"/>
            <a:ext cx="73865" cy="92515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4015A75-5C33-44EC-9ABA-ABBE23D1F606}"/>
              </a:ext>
            </a:extLst>
          </p:cNvPr>
          <p:cNvSpPr txBox="1"/>
          <p:nvPr/>
        </p:nvSpPr>
        <p:spPr>
          <a:xfrm>
            <a:off x="4623478" y="3515927"/>
            <a:ext cx="197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Objetos a la misma distancia entre sí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8604BE5-6668-45A8-B279-D3F501CB5A51}"/>
              </a:ext>
            </a:extLst>
          </p:cNvPr>
          <p:cNvSpPr txBox="1"/>
          <p:nvPr/>
        </p:nvSpPr>
        <p:spPr>
          <a:xfrm>
            <a:off x="6739351" y="3537553"/>
            <a:ext cx="2064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Objetos a distintas distancias entre sí</a:t>
            </a: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D7F2E1D3-969A-491C-8843-AA54399521DF}"/>
              </a:ext>
            </a:extLst>
          </p:cNvPr>
          <p:cNvCxnSpPr>
            <a:cxnSpLocks/>
            <a:stCxn id="113" idx="4"/>
            <a:endCxn id="109" idx="0"/>
          </p:cNvCxnSpPr>
          <p:nvPr/>
        </p:nvCxnSpPr>
        <p:spPr>
          <a:xfrm flipH="1">
            <a:off x="5610846" y="2842993"/>
            <a:ext cx="768727" cy="6729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8FE888C9-FCB2-4B5D-85D4-4375B854A6AB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6379573" y="2842993"/>
            <a:ext cx="879042" cy="705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ipse 112">
            <a:extLst>
              <a:ext uri="{FF2B5EF4-FFF2-40B4-BE49-F238E27FC236}">
                <a16:creationId xmlns:a16="http://schemas.microsoft.com/office/drawing/2014/main" id="{8BEC9947-75BC-408F-8A72-5AB8CE1F0230}"/>
              </a:ext>
            </a:extLst>
          </p:cNvPr>
          <p:cNvSpPr/>
          <p:nvPr/>
        </p:nvSpPr>
        <p:spPr>
          <a:xfrm>
            <a:off x="4623479" y="2449872"/>
            <a:ext cx="3512187" cy="3931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46C9A33-1A28-4C96-80F2-3209B6E7445A}"/>
              </a:ext>
            </a:extLst>
          </p:cNvPr>
          <p:cNvSpPr txBox="1"/>
          <p:nvPr/>
        </p:nvSpPr>
        <p:spPr>
          <a:xfrm>
            <a:off x="6584167" y="2092899"/>
            <a:ext cx="283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Velocidad de detección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DCA00857-7566-4050-9CDE-8043D1CC0A83}"/>
              </a:ext>
            </a:extLst>
          </p:cNvPr>
          <p:cNvSpPr txBox="1"/>
          <p:nvPr/>
        </p:nvSpPr>
        <p:spPr>
          <a:xfrm>
            <a:off x="4981446" y="452324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MobileNet V3</a:t>
            </a:r>
          </a:p>
        </p:txBody>
      </p:sp>
      <p:sp>
        <p:nvSpPr>
          <p:cNvPr id="116" name="Cerrar llave 115">
            <a:extLst>
              <a:ext uri="{FF2B5EF4-FFF2-40B4-BE49-F238E27FC236}">
                <a16:creationId xmlns:a16="http://schemas.microsoft.com/office/drawing/2014/main" id="{19E5A386-E70D-4013-919E-F6FD4B87B29B}"/>
              </a:ext>
            </a:extLst>
          </p:cNvPr>
          <p:cNvSpPr/>
          <p:nvPr/>
        </p:nvSpPr>
        <p:spPr>
          <a:xfrm rot="5400000">
            <a:off x="5660517" y="4139987"/>
            <a:ext cx="83303" cy="139441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3036EC2-1415-469B-B14B-1FB27F9C84F4}"/>
              </a:ext>
            </a:extLst>
          </p:cNvPr>
          <p:cNvSpPr txBox="1"/>
          <p:nvPr/>
        </p:nvSpPr>
        <p:spPr>
          <a:xfrm>
            <a:off x="6930821" y="452324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MobileNet V3</a:t>
            </a:r>
          </a:p>
        </p:txBody>
      </p:sp>
      <p:sp>
        <p:nvSpPr>
          <p:cNvPr id="118" name="Cerrar llave 117">
            <a:extLst>
              <a:ext uri="{FF2B5EF4-FFF2-40B4-BE49-F238E27FC236}">
                <a16:creationId xmlns:a16="http://schemas.microsoft.com/office/drawing/2014/main" id="{58C582B0-B134-4998-8158-458ECDFA8F7D}"/>
              </a:ext>
            </a:extLst>
          </p:cNvPr>
          <p:cNvSpPr/>
          <p:nvPr/>
        </p:nvSpPr>
        <p:spPr>
          <a:xfrm rot="5400000">
            <a:off x="7661175" y="4124319"/>
            <a:ext cx="83303" cy="139441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3867E227-E877-4261-AC44-089003036427}"/>
              </a:ext>
            </a:extLst>
          </p:cNvPr>
          <p:cNvSpPr txBox="1"/>
          <p:nvPr/>
        </p:nvSpPr>
        <p:spPr>
          <a:xfrm>
            <a:off x="6506501" y="452600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45272ED7-2861-4169-8333-14C9BEA2E4D5}"/>
              </a:ext>
            </a:extLst>
          </p:cNvPr>
          <p:cNvSpPr txBox="1"/>
          <p:nvPr/>
        </p:nvSpPr>
        <p:spPr>
          <a:xfrm>
            <a:off x="4984096" y="4966794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Ordenador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2619AC6C-343A-444E-9FCE-728846F9BF84}"/>
              </a:ext>
            </a:extLst>
          </p:cNvPr>
          <p:cNvSpPr txBox="1"/>
          <p:nvPr/>
        </p:nvSpPr>
        <p:spPr>
          <a:xfrm>
            <a:off x="6886694" y="4949149"/>
            <a:ext cx="168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Smartphone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04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3"/>
    </mc:Choice>
    <mc:Fallback xmlns="">
      <p:transition spd="slow" advTm="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3" grpId="1"/>
      <p:bldP spid="28" grpId="0" animBg="1"/>
      <p:bldP spid="29" grpId="0"/>
      <p:bldP spid="48" grpId="0"/>
      <p:bldP spid="48" grpId="1"/>
      <p:bldP spid="49" grpId="0"/>
      <p:bldP spid="49" grpId="1"/>
      <p:bldP spid="58" grpId="0"/>
      <p:bldP spid="58" grpId="1"/>
      <p:bldP spid="87" grpId="0"/>
      <p:bldP spid="87" grpId="1"/>
      <p:bldP spid="91" grpId="0"/>
      <p:bldP spid="91" grpId="1"/>
      <p:bldP spid="92" grpId="0"/>
      <p:bldP spid="92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 animBg="1"/>
      <p:bldP spid="102" grpId="1" animBg="1"/>
      <p:bldP spid="103" grpId="0" animBg="1"/>
      <p:bldP spid="103" grpId="1" animBg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4" grpId="0" animBg="1"/>
      <p:bldP spid="4" grpId="1" animBg="1"/>
      <p:bldP spid="109" grpId="0"/>
      <p:bldP spid="110" grpId="0"/>
      <p:bldP spid="113" grpId="0" animBg="1"/>
      <p:bldP spid="114" grpId="0"/>
      <p:bldP spid="115" grpId="0"/>
      <p:bldP spid="115" grpId="1"/>
      <p:bldP spid="116" grpId="0" animBg="1"/>
      <p:bldP spid="116" grpId="1" animBg="1"/>
      <p:bldP spid="117" grpId="0"/>
      <p:bldP spid="117" grpId="1"/>
      <p:bldP spid="118" grpId="0" animBg="1"/>
      <p:bldP spid="118" grpId="1" animBg="1"/>
      <p:bldP spid="119" grpId="0"/>
      <p:bldP spid="119" grpId="1"/>
      <p:bldP spid="120" grpId="0"/>
      <p:bldP spid="120" grpId="1"/>
      <p:bldP spid="121" grpId="0"/>
      <p:bldP spid="1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13</a:t>
            </a:fld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1902940" y="862349"/>
            <a:ext cx="9692160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Pruebas de caracterización del algoritmo de detección de objetos en tiempo real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407FC-4C7F-4710-8A7C-391404F3AD78}"/>
              </a:ext>
            </a:extLst>
          </p:cNvPr>
          <p:cNvSpPr txBox="1"/>
          <p:nvPr/>
        </p:nvSpPr>
        <p:spPr>
          <a:xfrm>
            <a:off x="1060140" y="2566553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estático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9A1FAC-A8A0-46C8-B034-82155523157E}"/>
              </a:ext>
            </a:extLst>
          </p:cNvPr>
          <p:cNvSpPr txBox="1"/>
          <p:nvPr/>
        </p:nvSpPr>
        <p:spPr>
          <a:xfrm>
            <a:off x="5283881" y="2504439"/>
            <a:ext cx="261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movimiento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9204BA-DFA5-495F-8390-BABAD576E205}"/>
              </a:ext>
            </a:extLst>
          </p:cNvPr>
          <p:cNvSpPr txBox="1"/>
          <p:nvPr/>
        </p:nvSpPr>
        <p:spPr>
          <a:xfrm>
            <a:off x="9324166" y="2451270"/>
            <a:ext cx="247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Modelo de detección en función de la distancia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109ED054-DE9F-4C16-AC14-FB1B7EB51CD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326468" y="1836052"/>
            <a:ext cx="4235786" cy="6152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616D3598-7DF0-4905-A925-DCBF85748501}"/>
              </a:ext>
            </a:extLst>
          </p:cNvPr>
          <p:cNvCxnSpPr>
            <a:cxnSpLocks/>
            <a:endCxn id="28" idx="0"/>
          </p:cNvCxnSpPr>
          <p:nvPr/>
        </p:nvCxnSpPr>
        <p:spPr>
          <a:xfrm rot="10800000" flipV="1">
            <a:off x="2092545" y="1836052"/>
            <a:ext cx="4383693" cy="6910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444152B-5B45-4D5C-A527-EAE0DAC5ED30}"/>
              </a:ext>
            </a:extLst>
          </p:cNvPr>
          <p:cNvCxnSpPr>
            <a:cxnSpLocks/>
          </p:cNvCxnSpPr>
          <p:nvPr/>
        </p:nvCxnSpPr>
        <p:spPr>
          <a:xfrm>
            <a:off x="6485692" y="1836051"/>
            <a:ext cx="0" cy="646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5A471792-9E75-47E6-88B7-D5647EAD73E5}"/>
              </a:ext>
            </a:extLst>
          </p:cNvPr>
          <p:cNvSpPr/>
          <p:nvPr/>
        </p:nvSpPr>
        <p:spPr>
          <a:xfrm>
            <a:off x="750693" y="2527096"/>
            <a:ext cx="2683702" cy="432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F0966DD-0597-46EB-BC5B-506FF78F2D35}"/>
              </a:ext>
            </a:extLst>
          </p:cNvPr>
          <p:cNvSpPr txBox="1"/>
          <p:nvPr/>
        </p:nvSpPr>
        <p:spPr>
          <a:xfrm>
            <a:off x="796719" y="2197233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Precisión</a:t>
            </a:r>
          </a:p>
        </p:txBody>
      </p:sp>
      <p:pic>
        <p:nvPicPr>
          <p:cNvPr id="64" name="Imagen 63" descr="../../../../../../../Downloads/udc_">
            <a:extLst>
              <a:ext uri="{FF2B5EF4-FFF2-40B4-BE49-F238E27FC236}">
                <a16:creationId xmlns:a16="http://schemas.microsoft.com/office/drawing/2014/main" id="{7CB17AAE-C291-4747-AF2F-2B56052F5F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F3C96AEA-C382-45F0-AE44-F057B0EB6A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4015A75-5C33-44EC-9ABA-ABBE23D1F606}"/>
              </a:ext>
            </a:extLst>
          </p:cNvPr>
          <p:cNvSpPr txBox="1"/>
          <p:nvPr/>
        </p:nvSpPr>
        <p:spPr>
          <a:xfrm>
            <a:off x="4623478" y="3515927"/>
            <a:ext cx="197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Objetos a la misma distancia entre sí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8604BE5-6668-45A8-B279-D3F501CB5A51}"/>
              </a:ext>
            </a:extLst>
          </p:cNvPr>
          <p:cNvSpPr txBox="1"/>
          <p:nvPr/>
        </p:nvSpPr>
        <p:spPr>
          <a:xfrm>
            <a:off x="6739351" y="3537553"/>
            <a:ext cx="2064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Objetos a distintas distancias entre sí</a:t>
            </a:r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8BEC9947-75BC-408F-8A72-5AB8CE1F0230}"/>
              </a:ext>
            </a:extLst>
          </p:cNvPr>
          <p:cNvSpPr/>
          <p:nvPr/>
        </p:nvSpPr>
        <p:spPr>
          <a:xfrm>
            <a:off x="4623479" y="2449872"/>
            <a:ext cx="3512187" cy="3931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46C9A33-1A28-4C96-80F2-3209B6E7445A}"/>
              </a:ext>
            </a:extLst>
          </p:cNvPr>
          <p:cNvSpPr txBox="1"/>
          <p:nvPr/>
        </p:nvSpPr>
        <p:spPr>
          <a:xfrm>
            <a:off x="6584167" y="2092899"/>
            <a:ext cx="283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Velocidad de detección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09AFC32-5940-4EF6-AC44-300D1670E4CF}"/>
              </a:ext>
            </a:extLst>
          </p:cNvPr>
          <p:cNvSpPr txBox="1"/>
          <p:nvPr/>
        </p:nvSpPr>
        <p:spPr>
          <a:xfrm rot="10800000" flipV="1">
            <a:off x="9603950" y="4878844"/>
            <a:ext cx="2196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Interpolación entre el área del recuadro de detección y la distancia real</a:t>
            </a: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01ED12C-436C-4656-80ED-4C5A40933A2C}"/>
              </a:ext>
            </a:extLst>
          </p:cNvPr>
          <p:cNvCxnSpPr/>
          <p:nvPr/>
        </p:nvCxnSpPr>
        <p:spPr>
          <a:xfrm>
            <a:off x="10581017" y="3221301"/>
            <a:ext cx="0" cy="3538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63A5753-46E4-4CCA-927A-A099D5094175}"/>
              </a:ext>
            </a:extLst>
          </p:cNvPr>
          <p:cNvSpPr txBox="1"/>
          <p:nvPr/>
        </p:nvSpPr>
        <p:spPr>
          <a:xfrm rot="10800000" flipV="1">
            <a:off x="9482821" y="3607276"/>
            <a:ext cx="219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Pruebas en estático con diferentes objetos</a:t>
            </a: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F1CE26DD-B882-423A-BABE-66AB79F03FEC}"/>
              </a:ext>
            </a:extLst>
          </p:cNvPr>
          <p:cNvCxnSpPr/>
          <p:nvPr/>
        </p:nvCxnSpPr>
        <p:spPr>
          <a:xfrm>
            <a:off x="10581017" y="4467635"/>
            <a:ext cx="0" cy="3538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FDFDFE7-2CFB-4F76-9904-A12FAB550C88}"/>
              </a:ext>
            </a:extLst>
          </p:cNvPr>
          <p:cNvSpPr txBox="1"/>
          <p:nvPr/>
        </p:nvSpPr>
        <p:spPr>
          <a:xfrm>
            <a:off x="4261984" y="4563661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40 cm entre objetos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Todo las potencias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2969F9FC-2329-4B3B-A0D2-4209EBDD97B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18" y="3586850"/>
            <a:ext cx="3411110" cy="24693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2AC37B-AABC-4DAB-B9CF-5566FA1D961A}"/>
              </a:ext>
            </a:extLst>
          </p:cNvPr>
          <p:cNvSpPr txBox="1"/>
          <p:nvPr/>
        </p:nvSpPr>
        <p:spPr>
          <a:xfrm rot="10800000">
            <a:off x="3921600" y="463685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9BD98ABC-8238-4F2F-B220-A1D2C5A66C42}"/>
              </a:ext>
            </a:extLst>
          </p:cNvPr>
          <p:cNvCxnSpPr>
            <a:cxnSpLocks/>
          </p:cNvCxnSpPr>
          <p:nvPr/>
        </p:nvCxnSpPr>
        <p:spPr>
          <a:xfrm>
            <a:off x="5590124" y="4295815"/>
            <a:ext cx="0" cy="3060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2E0C088-BFE6-48F9-9CC5-7480DAFC1C91}"/>
              </a:ext>
            </a:extLst>
          </p:cNvPr>
          <p:cNvSpPr txBox="1"/>
          <p:nvPr/>
        </p:nvSpPr>
        <p:spPr>
          <a:xfrm>
            <a:off x="6819094" y="4563661"/>
            <a:ext cx="276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Inicialmente 60 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Potencias 20,50 y 100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9EECB11A-B406-4838-BC42-9BDABC39855A}"/>
              </a:ext>
            </a:extLst>
          </p:cNvPr>
          <p:cNvCxnSpPr>
            <a:cxnSpLocks/>
          </p:cNvCxnSpPr>
          <p:nvPr/>
        </p:nvCxnSpPr>
        <p:spPr>
          <a:xfrm>
            <a:off x="7894389" y="4295815"/>
            <a:ext cx="0" cy="3060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1AD4D50C-EA83-46D6-B8CA-3B5C712FDEFC}"/>
              </a:ext>
            </a:extLst>
          </p:cNvPr>
          <p:cNvCxnSpPr>
            <a:cxnSpLocks/>
          </p:cNvCxnSpPr>
          <p:nvPr/>
        </p:nvCxnSpPr>
        <p:spPr>
          <a:xfrm flipH="1">
            <a:off x="5614708" y="2844845"/>
            <a:ext cx="768727" cy="6729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4E1CBB4D-A625-46E0-80D1-4ADBC8F019B2}"/>
              </a:ext>
            </a:extLst>
          </p:cNvPr>
          <p:cNvCxnSpPr>
            <a:cxnSpLocks/>
          </p:cNvCxnSpPr>
          <p:nvPr/>
        </p:nvCxnSpPr>
        <p:spPr>
          <a:xfrm>
            <a:off x="6383805" y="2849442"/>
            <a:ext cx="879042" cy="705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Imagen 95">
            <a:extLst>
              <a:ext uri="{FF2B5EF4-FFF2-40B4-BE49-F238E27FC236}">
                <a16:creationId xmlns:a16="http://schemas.microsoft.com/office/drawing/2014/main" id="{E1D8345A-E948-4757-8510-5715254D064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01468" y="3398937"/>
            <a:ext cx="4336235" cy="3223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02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3"/>
    </mc:Choice>
    <mc:Fallback xmlns="">
      <p:transition spd="slow" advTm="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22" grpId="0"/>
      <p:bldP spid="59" grpId="0"/>
      <p:bldP spid="61" grpId="0"/>
      <p:bldP spid="61" grpId="1"/>
      <p:bldP spid="6" grpId="0"/>
      <p:bldP spid="6" grpId="1"/>
      <p:bldP spid="73" grpId="0"/>
      <p:bldP spid="7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14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800100" y="727160"/>
            <a:ext cx="10553700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Conclusiones de caracterización del algoritmo de detección de objetos en tiempo real</a:t>
            </a:r>
          </a:p>
        </p:txBody>
      </p:sp>
      <p:pic>
        <p:nvPicPr>
          <p:cNvPr id="6" name="Imagen 5" descr="../../../../../../../Downloads/udc_">
            <a:extLst>
              <a:ext uri="{FF2B5EF4-FFF2-40B4-BE49-F238E27FC236}">
                <a16:creationId xmlns:a16="http://schemas.microsoft.com/office/drawing/2014/main" id="{A3DA7556-9637-4031-AC0B-1D4A66A9BB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82AB71-7BB9-4D81-B4D6-BC9903779E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2B64C93E-E9CA-4236-B3D1-3A946307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" y="1945272"/>
                <a:ext cx="10962254" cy="4031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52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285750" lvl="0" indent="-285750">
                  <a:buFont typeface="Courier New" panose="02070309020205020404" pitchFamily="49" charset="0"/>
                  <a:buChar char="o"/>
                </a:pP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La precisión de detección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MobileNet V3 comparable con redes en el estado del arte </a:t>
                </a: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Mayores distancias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Varía en función del tipo de objeto del que se trate </a:t>
                </a:r>
                <a:endParaRPr lang="es-ES" sz="1600" b="1" dirty="0">
                  <a:latin typeface="Verdana" panose="020B0604030504040204" pitchFamily="34" charset="0"/>
                  <a:ea typeface="Verdana" panose="020B0604030504040204" pitchFamily="34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Rotación de los objetos detectados afecta a la precisión</a:t>
                </a:r>
                <a:endParaRPr lang="es-ES" sz="1600" dirty="0">
                  <a:latin typeface="Verdana" panose="020B0604030504040204" pitchFamily="34" charset="0"/>
                  <a:ea typeface="Verdana" panose="020B0604030504040204" pitchFamily="34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Distancia máxima de detección </a:t>
                </a: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100 - 110 cm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No existe diferencia en cuanto detección si el objeto está solo o acompañado</a:t>
                </a:r>
              </a:p>
              <a:p>
                <a:pPr lvl="0" indent="0"/>
                <a:endParaRPr lang="es-ES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La velocidad de detección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Algoritmo ordenador VS algoritmo smartphone </a:t>
                </a: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N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existe diferencia en velocidad de 	detección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MobileNet V3 detecta objetos a todas las velocidades y distancia entre objetos </a:t>
                </a:r>
              </a:p>
              <a:p>
                <a:pPr marL="285750" lvl="0" indent="-285750">
                  <a:buFont typeface="Courier New" panose="02070309020205020404" pitchFamily="49" charset="0"/>
                  <a:buChar char="o"/>
                </a:pPr>
                <a:endParaRPr lang="es-ES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lvl="0" indent="-285750">
                  <a:buFont typeface="Courier New" panose="02070309020205020404" pitchFamily="49" charset="0"/>
                  <a:buChar char="o"/>
                </a:pP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Relación distancia-área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similar entre objetos </a:t>
                </a:r>
                <a:r>
                  <a:rPr lang="es-ES" sz="1600" b="1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Tendencia cuadrática o potencial de la forma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−0,48</m:t>
                        </m:r>
                      </m:sup>
                    </m:sSup>
                  </m:oMath>
                </a14:m>
                <a:r>
                  <a:rPr lang="es-ES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</a:t>
                </a:r>
                <a:endParaRPr lang="es-ES" altLang="es-ES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lvl="0" indent="-285750">
                  <a:buFont typeface="Courier New" panose="02070309020205020404" pitchFamily="49" charset="0"/>
                  <a:buChar char="o"/>
                </a:pPr>
                <a:endPara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lvl="0" indent="0"/>
                <a:endPara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2B64C93E-E9CA-4236-B3D1-3A946307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1945272"/>
                <a:ext cx="10962254" cy="4031873"/>
              </a:xfrm>
              <a:prstGeom prst="rect">
                <a:avLst/>
              </a:prstGeom>
              <a:blipFill>
                <a:blip r:embed="rId5"/>
                <a:stretch>
                  <a:fillRect l="-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909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"/>
    </mc:Choice>
    <mc:Fallback xmlns="">
      <p:transition spd="slow" advTm="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5D6436C-D44A-4F46-8DBB-12FC7882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175" y="1223294"/>
            <a:ext cx="1962248" cy="245836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B3932C-C09C-4428-A1A5-39D651F374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747" y="1207411"/>
            <a:ext cx="1899920" cy="24066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128AEB-E70D-4597-B39F-69F55A569155}"/>
              </a:ext>
            </a:extLst>
          </p:cNvPr>
          <p:cNvSpPr txBox="1"/>
          <p:nvPr/>
        </p:nvSpPr>
        <p:spPr>
          <a:xfrm>
            <a:off x="992605" y="1945277"/>
            <a:ext cx="197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¿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Qué es?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362CA7-6DB4-44BD-BAE3-161ED0E17F81}"/>
              </a:ext>
            </a:extLst>
          </p:cNvPr>
          <p:cNvSpPr txBox="1"/>
          <p:nvPr/>
        </p:nvSpPr>
        <p:spPr>
          <a:xfrm>
            <a:off x="6344614" y="2943765"/>
            <a:ext cx="1219200" cy="57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7CC4D1-F085-4E93-AE19-30E53BB0A522}"/>
              </a:ext>
            </a:extLst>
          </p:cNvPr>
          <p:cNvSpPr txBox="1"/>
          <p:nvPr/>
        </p:nvSpPr>
        <p:spPr>
          <a:xfrm>
            <a:off x="629767" y="4112578"/>
            <a:ext cx="286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Método de la librería Robobo en Python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725DFE-ECA4-44CB-A4A4-5DF85AA6187F}"/>
              </a:ext>
            </a:extLst>
          </p:cNvPr>
          <p:cNvSpPr txBox="1"/>
          <p:nvPr/>
        </p:nvSpPr>
        <p:spPr>
          <a:xfrm>
            <a:off x="3829061" y="4235688"/>
            <a:ext cx="239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readLanePro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8C6BDC-5E80-4453-99E6-A73FC659E4AF}"/>
              </a:ext>
            </a:extLst>
          </p:cNvPr>
          <p:cNvSpPr txBox="1"/>
          <p:nvPr/>
        </p:nvSpPr>
        <p:spPr>
          <a:xfrm>
            <a:off x="6513095" y="3105395"/>
            <a:ext cx="1219200" cy="57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599A92-8AB4-4379-9EF2-893375C5FCA5}"/>
              </a:ext>
            </a:extLst>
          </p:cNvPr>
          <p:cNvSpPr txBox="1"/>
          <p:nvPr/>
        </p:nvSpPr>
        <p:spPr>
          <a:xfrm>
            <a:off x="3408447" y="1372459"/>
            <a:ext cx="286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Detecta carriles en una imagen haciendo uso de OpenCV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757024-F50D-4913-9CA5-7A7CBAF5DB0E}"/>
              </a:ext>
            </a:extLst>
          </p:cNvPr>
          <p:cNvSpPr txBox="1"/>
          <p:nvPr/>
        </p:nvSpPr>
        <p:spPr>
          <a:xfrm>
            <a:off x="3309327" y="2574126"/>
            <a:ext cx="2295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Funciona encima de una implementación que detecta líneas</a:t>
            </a:r>
          </a:p>
        </p:txBody>
      </p: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F1606526-B154-4655-A659-71500F38BE8F}"/>
              </a:ext>
            </a:extLst>
          </p:cNvPr>
          <p:cNvCxnSpPr/>
          <p:nvPr/>
        </p:nvCxnSpPr>
        <p:spPr>
          <a:xfrm flipV="1">
            <a:off x="2349165" y="1660946"/>
            <a:ext cx="1074821" cy="438146"/>
          </a:xfrm>
          <a:prstGeom prst="bentConnector3">
            <a:avLst>
              <a:gd name="adj1" fmla="val 63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796F218-8BC9-47A0-9FF4-7B3FCA096D5D}"/>
              </a:ext>
            </a:extLst>
          </p:cNvPr>
          <p:cNvCxnSpPr>
            <a:cxnSpLocks/>
          </p:cNvCxnSpPr>
          <p:nvPr/>
        </p:nvCxnSpPr>
        <p:spPr>
          <a:xfrm>
            <a:off x="4290366" y="2251518"/>
            <a:ext cx="0" cy="37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696DF5E1-E2C6-4015-8E86-AF87FE2DB2F1}"/>
              </a:ext>
            </a:extLst>
          </p:cNvPr>
          <p:cNvSpPr/>
          <p:nvPr/>
        </p:nvSpPr>
        <p:spPr>
          <a:xfrm>
            <a:off x="3186325" y="4362713"/>
            <a:ext cx="518117" cy="15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4B32BD-E695-444D-BD1C-7BC84DC161C2}"/>
              </a:ext>
            </a:extLst>
          </p:cNvPr>
          <p:cNvSpPr txBox="1"/>
          <p:nvPr/>
        </p:nvSpPr>
        <p:spPr>
          <a:xfrm>
            <a:off x="5799695" y="4262200"/>
            <a:ext cx="2908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Devuelve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36B203F-6402-433D-BC1A-7C65669B471F}"/>
              </a:ext>
            </a:extLst>
          </p:cNvPr>
          <p:cNvSpPr txBox="1"/>
          <p:nvPr/>
        </p:nvSpPr>
        <p:spPr>
          <a:xfrm>
            <a:off x="7317161" y="4754722"/>
            <a:ext cx="879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minv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Rectángulo 2052">
                <a:extLst>
                  <a:ext uri="{FF2B5EF4-FFF2-40B4-BE49-F238E27FC236}">
                    <a16:creationId xmlns:a16="http://schemas.microsoft.com/office/drawing/2014/main" id="{B37712F2-3C2B-4008-8F3F-3040CCCD1809}"/>
                  </a:ext>
                </a:extLst>
              </p:cNvPr>
              <p:cNvSpPr/>
              <p:nvPr/>
            </p:nvSpPr>
            <p:spPr>
              <a:xfrm>
                <a:off x="8586678" y="6177861"/>
                <a:ext cx="14318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6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600" b="1" i="1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s-ES" sz="16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53" name="Rectángulo 2052">
                <a:extLst>
                  <a:ext uri="{FF2B5EF4-FFF2-40B4-BE49-F238E27FC236}">
                    <a16:creationId xmlns:a16="http://schemas.microsoft.com/office/drawing/2014/main" id="{B37712F2-3C2B-4008-8F3F-3040CCCD1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678" y="6177861"/>
                <a:ext cx="143186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4" name="CuadroTexto 2053">
            <a:extLst>
              <a:ext uri="{FF2B5EF4-FFF2-40B4-BE49-F238E27FC236}">
                <a16:creationId xmlns:a16="http://schemas.microsoft.com/office/drawing/2014/main" id="{E8503816-3F14-4526-BE48-66C063884D6E}"/>
              </a:ext>
            </a:extLst>
          </p:cNvPr>
          <p:cNvSpPr txBox="1"/>
          <p:nvPr/>
        </p:nvSpPr>
        <p:spPr>
          <a:xfrm>
            <a:off x="6614035" y="5437252"/>
            <a:ext cx="316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Coeficientes de un polinomio de segundo grado</a:t>
            </a:r>
          </a:p>
        </p:txBody>
      </p:sp>
      <p:cxnSp>
        <p:nvCxnSpPr>
          <p:cNvPr id="2061" name="Conector recto de flecha 2060">
            <a:extLst>
              <a:ext uri="{FF2B5EF4-FFF2-40B4-BE49-F238E27FC236}">
                <a16:creationId xmlns:a16="http://schemas.microsoft.com/office/drawing/2014/main" id="{23F91C6C-011B-40AE-BB3E-1C8DF012A51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456206" y="4431477"/>
            <a:ext cx="3434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CuadroTexto 2061">
            <a:extLst>
              <a:ext uri="{FF2B5EF4-FFF2-40B4-BE49-F238E27FC236}">
                <a16:creationId xmlns:a16="http://schemas.microsoft.com/office/drawing/2014/main" id="{C2D18F7F-9B44-41FD-9D3E-5C05030DA099}"/>
              </a:ext>
            </a:extLst>
          </p:cNvPr>
          <p:cNvSpPr txBox="1"/>
          <p:nvPr/>
        </p:nvSpPr>
        <p:spPr>
          <a:xfrm>
            <a:off x="6606406" y="6177861"/>
            <a:ext cx="1263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‘a’, ‘b’ y ‘c’</a:t>
            </a:r>
          </a:p>
        </p:txBody>
      </p:sp>
      <p:cxnSp>
        <p:nvCxnSpPr>
          <p:cNvPr id="2064" name="Conector recto de flecha 2063">
            <a:extLst>
              <a:ext uri="{FF2B5EF4-FFF2-40B4-BE49-F238E27FC236}">
                <a16:creationId xmlns:a16="http://schemas.microsoft.com/office/drawing/2014/main" id="{A0A172C8-57A3-4282-ADAE-40B909A9CFA0}"/>
              </a:ext>
            </a:extLst>
          </p:cNvPr>
          <p:cNvCxnSpPr>
            <a:stCxn id="2062" idx="3"/>
          </p:cNvCxnSpPr>
          <p:nvPr/>
        </p:nvCxnSpPr>
        <p:spPr>
          <a:xfrm>
            <a:off x="7869701" y="6347138"/>
            <a:ext cx="5990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Elipse 2068">
            <a:extLst>
              <a:ext uri="{FF2B5EF4-FFF2-40B4-BE49-F238E27FC236}">
                <a16:creationId xmlns:a16="http://schemas.microsoft.com/office/drawing/2014/main" id="{D2654FB6-CC16-43F0-A463-B7D7C99F19F3}"/>
              </a:ext>
            </a:extLst>
          </p:cNvPr>
          <p:cNvSpPr/>
          <p:nvPr/>
        </p:nvSpPr>
        <p:spPr>
          <a:xfrm>
            <a:off x="6537478" y="1144941"/>
            <a:ext cx="3570309" cy="26282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0" name="CuadroTexto 2069">
            <a:extLst>
              <a:ext uri="{FF2B5EF4-FFF2-40B4-BE49-F238E27FC236}">
                <a16:creationId xmlns:a16="http://schemas.microsoft.com/office/drawing/2014/main" id="{B2098529-3E91-461F-BAC3-E62F9A7C17D0}"/>
              </a:ext>
            </a:extLst>
          </p:cNvPr>
          <p:cNvSpPr txBox="1"/>
          <p:nvPr/>
        </p:nvSpPr>
        <p:spPr>
          <a:xfrm>
            <a:off x="10107787" y="1231296"/>
            <a:ext cx="1659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Se implemento  un método que permite visualizar este polinomio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1A738D78-875F-4DE7-B421-C35FCED09717}"/>
              </a:ext>
            </a:extLst>
          </p:cNvPr>
          <p:cNvSpPr txBox="1">
            <a:spLocks/>
          </p:cNvSpPr>
          <p:nvPr/>
        </p:nvSpPr>
        <p:spPr>
          <a:xfrm>
            <a:off x="651990" y="575216"/>
            <a:ext cx="11540010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Modulo de detección de carriles en tiempo real</a:t>
            </a:r>
          </a:p>
        </p:txBody>
      </p:sp>
      <p:pic>
        <p:nvPicPr>
          <p:cNvPr id="42" name="Imagen 41" descr="../../../../../../../Downloads/udc_">
            <a:extLst>
              <a:ext uri="{FF2B5EF4-FFF2-40B4-BE49-F238E27FC236}">
                <a16:creationId xmlns:a16="http://schemas.microsoft.com/office/drawing/2014/main" id="{83C5B1CF-BD0E-4AA7-94D2-9942DA11EEE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9C305809-B719-4513-9A38-EC53CB66975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1A8C66-F61C-4964-8A8F-8A92D2E3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15</a:t>
            </a:fld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B9B0EE9-A24C-4051-B451-9D73B5F4CB7E}"/>
              </a:ext>
            </a:extLst>
          </p:cNvPr>
          <p:cNvSpPr txBox="1"/>
          <p:nvPr/>
        </p:nvSpPr>
        <p:spPr>
          <a:xfrm>
            <a:off x="7204831" y="4259375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“coeffs2”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360C1D4-3D29-4B47-910B-C036F947BD0F}"/>
              </a:ext>
            </a:extLst>
          </p:cNvPr>
          <p:cNvCxnSpPr>
            <a:cxnSpLocks/>
          </p:cNvCxnSpPr>
          <p:nvPr/>
        </p:nvCxnSpPr>
        <p:spPr>
          <a:xfrm>
            <a:off x="6890163" y="4439444"/>
            <a:ext cx="314667" cy="55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D6E33CF-BF7B-4CEB-9564-2235C8E7E413}"/>
              </a:ext>
            </a:extLst>
          </p:cNvPr>
          <p:cNvCxnSpPr>
            <a:cxnSpLocks/>
          </p:cNvCxnSpPr>
          <p:nvPr/>
        </p:nvCxnSpPr>
        <p:spPr>
          <a:xfrm>
            <a:off x="6903939" y="4439444"/>
            <a:ext cx="370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172E57-4CE7-416E-8B94-30E844325FA3}"/>
              </a:ext>
            </a:extLst>
          </p:cNvPr>
          <p:cNvSpPr txBox="1"/>
          <p:nvPr/>
        </p:nvSpPr>
        <p:spPr>
          <a:xfrm>
            <a:off x="7204830" y="3769895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“coeffs1”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F8288BF7-BD9B-400D-A42B-A41CA4D8BE0F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890163" y="3939172"/>
            <a:ext cx="314667" cy="5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n 50">
            <a:extLst>
              <a:ext uri="{FF2B5EF4-FFF2-40B4-BE49-F238E27FC236}">
                <a16:creationId xmlns:a16="http://schemas.microsoft.com/office/drawing/2014/main" id="{F71344D1-4443-4A40-83F2-BD58F92CB8D5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044" y="5067089"/>
            <a:ext cx="5491385" cy="14756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8B48376-5A04-43AC-91D1-FC9A8FABFCDA}"/>
              </a:ext>
            </a:extLst>
          </p:cNvPr>
          <p:cNvSpPr txBox="1"/>
          <p:nvPr/>
        </p:nvSpPr>
        <p:spPr>
          <a:xfrm>
            <a:off x="9710450" y="1647181"/>
            <a:ext cx="2096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Gran utilidad para experimentos de conducción autónoma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19">
        <p:fade/>
      </p:transition>
    </mc:Choice>
    <mc:Fallback xmlns="">
      <p:transition spd="med" advTm="24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  <p:bldP spid="17" grpId="0"/>
      <p:bldP spid="39" grpId="0" animBg="1"/>
      <p:bldP spid="2" grpId="0"/>
      <p:bldP spid="28" grpId="0"/>
      <p:bldP spid="2053" grpId="0"/>
      <p:bldP spid="2054" grpId="0"/>
      <p:bldP spid="2062" grpId="0"/>
      <p:bldP spid="2069" grpId="0" animBg="1"/>
      <p:bldP spid="2070" grpId="0"/>
      <p:bldP spid="44" grpId="0"/>
      <p:bldP spid="48" grpId="0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adroTexto 163">
            <a:extLst>
              <a:ext uri="{FF2B5EF4-FFF2-40B4-BE49-F238E27FC236}">
                <a16:creationId xmlns:a16="http://schemas.microsoft.com/office/drawing/2014/main" id="{D55033FE-702E-4C1B-92FB-1AF8748B10E3}"/>
              </a:ext>
            </a:extLst>
          </p:cNvPr>
          <p:cNvSpPr txBox="1"/>
          <p:nvPr/>
        </p:nvSpPr>
        <p:spPr>
          <a:xfrm>
            <a:off x="412015" y="2149631"/>
            <a:ext cx="262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Análisis de los coeficientes devueltos con el robot parado</a:t>
            </a:r>
          </a:p>
        </p:txBody>
      </p:sp>
      <p:cxnSp>
        <p:nvCxnSpPr>
          <p:cNvPr id="167" name="Conector: angular 166">
            <a:extLst>
              <a:ext uri="{FF2B5EF4-FFF2-40B4-BE49-F238E27FC236}">
                <a16:creationId xmlns:a16="http://schemas.microsoft.com/office/drawing/2014/main" id="{6F8BCA5E-858E-48E0-B7A2-2257BB1EC339}"/>
              </a:ext>
            </a:extLst>
          </p:cNvPr>
          <p:cNvCxnSpPr>
            <a:cxnSpLocks/>
          </p:cNvCxnSpPr>
          <p:nvPr/>
        </p:nvCxnSpPr>
        <p:spPr>
          <a:xfrm>
            <a:off x="4564341" y="1624516"/>
            <a:ext cx="872756" cy="648865"/>
          </a:xfrm>
          <a:prstGeom prst="bentConnector3">
            <a:avLst>
              <a:gd name="adj1" fmla="val 10004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r 167">
            <a:extLst>
              <a:ext uri="{FF2B5EF4-FFF2-40B4-BE49-F238E27FC236}">
                <a16:creationId xmlns:a16="http://schemas.microsoft.com/office/drawing/2014/main" id="{10741159-7E3A-4294-BDE1-1BE82B361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35652" y="1624037"/>
            <a:ext cx="3901445" cy="513474"/>
          </a:xfrm>
          <a:prstGeom prst="bentConnector3">
            <a:avLst>
              <a:gd name="adj1" fmla="val 1000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E7B4A99-8E78-4B9E-8730-7DB9026BAA9D}"/>
              </a:ext>
            </a:extLst>
          </p:cNvPr>
          <p:cNvSpPr txBox="1"/>
          <p:nvPr/>
        </p:nvSpPr>
        <p:spPr>
          <a:xfrm>
            <a:off x="3986949" y="2229535"/>
            <a:ext cx="301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Análisis de los coeficientes devueltos con el robot a distintas velocidades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F0B8EF5-B6B0-4F4B-98EB-F290B1B7D73E}"/>
              </a:ext>
            </a:extLst>
          </p:cNvPr>
          <p:cNvSpPr/>
          <p:nvPr/>
        </p:nvSpPr>
        <p:spPr>
          <a:xfrm>
            <a:off x="8128059" y="3298978"/>
            <a:ext cx="4063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Analizar los coeficientes devueltos por el método y compararlos con la imagen pintada gracias a estos</a:t>
            </a:r>
            <a:endParaRPr lang="es-ES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77DCA8F-C485-4039-B2CB-4406F17552BB}"/>
              </a:ext>
            </a:extLst>
          </p:cNvPr>
          <p:cNvSpPr/>
          <p:nvPr/>
        </p:nvSpPr>
        <p:spPr>
          <a:xfrm>
            <a:off x="369083" y="3365814"/>
            <a:ext cx="25555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Analizar su comportamiento en función del tipo de tramo </a:t>
            </a:r>
            <a:endParaRPr lang="es-ES" sz="16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A8D2701-13BB-44AA-A460-781EAC4A1C01}"/>
              </a:ext>
            </a:extLst>
          </p:cNvPr>
          <p:cNvSpPr txBox="1"/>
          <p:nvPr/>
        </p:nvSpPr>
        <p:spPr>
          <a:xfrm>
            <a:off x="717298" y="4872411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Tramo recto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738AF020-36E0-4AB8-856E-DF374BA8D656}"/>
              </a:ext>
            </a:extLst>
          </p:cNvPr>
          <p:cNvSpPr txBox="1"/>
          <p:nvPr/>
        </p:nvSpPr>
        <p:spPr>
          <a:xfrm>
            <a:off x="717297" y="5190761"/>
            <a:ext cx="33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Tramo con curvatura media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D573894-3102-47B2-B0EB-563FA3AC0600}"/>
              </a:ext>
            </a:extLst>
          </p:cNvPr>
          <p:cNvSpPr txBox="1"/>
          <p:nvPr/>
        </p:nvSpPr>
        <p:spPr>
          <a:xfrm>
            <a:off x="717298" y="5516441"/>
            <a:ext cx="394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Tramo con curvatura pronunciada</a:t>
            </a:r>
          </a:p>
        </p:txBody>
      </p:sp>
      <p:sp>
        <p:nvSpPr>
          <p:cNvPr id="58" name="Abrir llave 57">
            <a:extLst>
              <a:ext uri="{FF2B5EF4-FFF2-40B4-BE49-F238E27FC236}">
                <a16:creationId xmlns:a16="http://schemas.microsoft.com/office/drawing/2014/main" id="{C22BFEB2-8423-4FD6-8A58-6230C6A10D88}"/>
              </a:ext>
            </a:extLst>
          </p:cNvPr>
          <p:cNvSpPr/>
          <p:nvPr/>
        </p:nvSpPr>
        <p:spPr>
          <a:xfrm>
            <a:off x="653174" y="4893059"/>
            <a:ext cx="200193" cy="9100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6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709682-7D66-4433-BCC5-AD5E2B358843}"/>
              </a:ext>
            </a:extLst>
          </p:cNvPr>
          <p:cNvSpPr/>
          <p:nvPr/>
        </p:nvSpPr>
        <p:spPr>
          <a:xfrm>
            <a:off x="8128059" y="4386810"/>
            <a:ext cx="3766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Analizar si los polinomios que el método devuelve se ajustan a la realidad</a:t>
            </a:r>
            <a:endParaRPr lang="es-ES" sz="1600" dirty="0"/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B0894284-3C29-4275-8D90-9716B7D4A243}"/>
              </a:ext>
            </a:extLst>
          </p:cNvPr>
          <p:cNvSpPr/>
          <p:nvPr/>
        </p:nvSpPr>
        <p:spPr>
          <a:xfrm>
            <a:off x="7042058" y="1976701"/>
            <a:ext cx="1324375" cy="452612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36B8E79-55CB-47A9-9E21-590EA921382C}"/>
              </a:ext>
            </a:extLst>
          </p:cNvPr>
          <p:cNvCxnSpPr>
            <a:cxnSpLocks/>
          </p:cNvCxnSpPr>
          <p:nvPr/>
        </p:nvCxnSpPr>
        <p:spPr>
          <a:xfrm>
            <a:off x="1522002" y="2980628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6F29CA2-51EF-4613-B2C0-1E3D239B3127}"/>
              </a:ext>
            </a:extLst>
          </p:cNvPr>
          <p:cNvSpPr/>
          <p:nvPr/>
        </p:nvSpPr>
        <p:spPr>
          <a:xfrm>
            <a:off x="4159343" y="3408766"/>
            <a:ext cx="2555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Analizar su comportamiento en función de la velocidad</a:t>
            </a:r>
            <a:endParaRPr lang="es-ES" sz="1600" dirty="0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D817962-2A27-41AD-A47C-A000C4FF40B4}"/>
              </a:ext>
            </a:extLst>
          </p:cNvPr>
          <p:cNvCxnSpPr>
            <a:cxnSpLocks/>
          </p:cNvCxnSpPr>
          <p:nvPr/>
        </p:nvCxnSpPr>
        <p:spPr>
          <a:xfrm>
            <a:off x="1537926" y="4443032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D8F24602-622E-4647-A799-A6F4E5FC2CA8}"/>
              </a:ext>
            </a:extLst>
          </p:cNvPr>
          <p:cNvCxnSpPr/>
          <p:nvPr/>
        </p:nvCxnSpPr>
        <p:spPr>
          <a:xfrm>
            <a:off x="5437097" y="3060532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0BA5A9-F384-46A7-9FE9-8999B758DE0F}"/>
              </a:ext>
            </a:extLst>
          </p:cNvPr>
          <p:cNvCxnSpPr>
            <a:cxnSpLocks/>
          </p:cNvCxnSpPr>
          <p:nvPr/>
        </p:nvCxnSpPr>
        <p:spPr>
          <a:xfrm>
            <a:off x="5425823" y="1623418"/>
            <a:ext cx="4265289" cy="500320"/>
          </a:xfrm>
          <a:prstGeom prst="bentConnector3">
            <a:avLst>
              <a:gd name="adj1" fmla="val 999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10B71BD5-9588-4256-BDBC-936665B6878C}"/>
              </a:ext>
            </a:extLst>
          </p:cNvPr>
          <p:cNvSpPr txBox="1"/>
          <p:nvPr/>
        </p:nvSpPr>
        <p:spPr>
          <a:xfrm>
            <a:off x="8564054" y="2229534"/>
            <a:ext cx="224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Control de movimiento en un carril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F5D66295-7C1B-449A-8347-7E5FDD762D3E}"/>
              </a:ext>
            </a:extLst>
          </p:cNvPr>
          <p:cNvCxnSpPr/>
          <p:nvPr/>
        </p:nvCxnSpPr>
        <p:spPr>
          <a:xfrm>
            <a:off x="9705223" y="3090416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uadroTexto 236">
            <a:extLst>
              <a:ext uri="{FF2B5EF4-FFF2-40B4-BE49-F238E27FC236}">
                <a16:creationId xmlns:a16="http://schemas.microsoft.com/office/drawing/2014/main" id="{405746F0-DB07-40E1-BC23-B7AF2A341A73}"/>
              </a:ext>
            </a:extLst>
          </p:cNvPr>
          <p:cNvSpPr txBox="1"/>
          <p:nvPr/>
        </p:nvSpPr>
        <p:spPr>
          <a:xfrm>
            <a:off x="7911993" y="4872411"/>
            <a:ext cx="3982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Sistema de control basado en PID</a:t>
            </a:r>
          </a:p>
        </p:txBody>
      </p:sp>
      <p:sp>
        <p:nvSpPr>
          <p:cNvPr id="238" name="CuadroTexto 237">
            <a:extLst>
              <a:ext uri="{FF2B5EF4-FFF2-40B4-BE49-F238E27FC236}">
                <a16:creationId xmlns:a16="http://schemas.microsoft.com/office/drawing/2014/main" id="{81DB40B6-D2DF-438A-B192-2E423C408B5E}"/>
              </a:ext>
            </a:extLst>
          </p:cNvPr>
          <p:cNvSpPr txBox="1"/>
          <p:nvPr/>
        </p:nvSpPr>
        <p:spPr>
          <a:xfrm>
            <a:off x="7900776" y="5451769"/>
            <a:ext cx="403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Circuito con tramo recto y rotonda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DFDCF6B-4786-4C08-AB69-D4B197F48614}"/>
              </a:ext>
            </a:extLst>
          </p:cNvPr>
          <p:cNvSpPr txBox="1">
            <a:spLocks/>
          </p:cNvSpPr>
          <p:nvPr/>
        </p:nvSpPr>
        <p:spPr>
          <a:xfrm>
            <a:off x="1079877" y="667877"/>
            <a:ext cx="9320687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Pruebas de caracterización del algoritmo de detección de carriles en tiempo real</a:t>
            </a:r>
          </a:p>
        </p:txBody>
      </p:sp>
      <p:pic>
        <p:nvPicPr>
          <p:cNvPr id="27" name="Imagen 26" descr="../../../../../../../Downloads/udc_">
            <a:extLst>
              <a:ext uri="{FF2B5EF4-FFF2-40B4-BE49-F238E27FC236}">
                <a16:creationId xmlns:a16="http://schemas.microsoft.com/office/drawing/2014/main" id="{673C288F-0D22-483D-AB62-9F2B51ADD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54AA3FD-BE15-4CC8-8A56-AD11C36DEA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C575E4-27BD-4C87-9BD2-A72D6FD1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16</a:t>
            </a:fld>
            <a:endParaRPr lang="es-ES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EC813DE-26AE-4AA6-AA8F-0FA0EFA0D4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19953" y="4473306"/>
            <a:ext cx="4600575" cy="1790700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12F3ECD-AF46-4402-B591-446664B34B34}"/>
              </a:ext>
            </a:extLst>
          </p:cNvPr>
          <p:cNvCxnSpPr/>
          <p:nvPr/>
        </p:nvCxnSpPr>
        <p:spPr>
          <a:xfrm>
            <a:off x="5437097" y="4294452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18DFA73-0E4B-4D14-AC29-CC66284F6B07}"/>
              </a:ext>
            </a:extLst>
          </p:cNvPr>
          <p:cNvSpPr txBox="1"/>
          <p:nvPr/>
        </p:nvSpPr>
        <p:spPr>
          <a:xfrm>
            <a:off x="4428996" y="4620772"/>
            <a:ext cx="215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Robot lanzado a todas las velocidades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79FBD1A-6F3B-4587-AC1E-622E5489F25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54904" y="4294452"/>
            <a:ext cx="4824101" cy="169222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8B1D942-2E72-49E8-8455-6D23C078C68B}"/>
              </a:ext>
            </a:extLst>
          </p:cNvPr>
          <p:cNvSpPr txBox="1"/>
          <p:nvPr/>
        </p:nvSpPr>
        <p:spPr>
          <a:xfrm>
            <a:off x="7140330" y="39375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01A5C77-AF02-41A4-9DB0-BA020CEC445B}"/>
              </a:ext>
            </a:extLst>
          </p:cNvPr>
          <p:cNvSpPr txBox="1"/>
          <p:nvPr/>
        </p:nvSpPr>
        <p:spPr>
          <a:xfrm>
            <a:off x="8395981" y="38970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CB73939-6031-4A16-A9E7-AAE44842356C}"/>
              </a:ext>
            </a:extLst>
          </p:cNvPr>
          <p:cNvSpPr txBox="1"/>
          <p:nvPr/>
        </p:nvSpPr>
        <p:spPr>
          <a:xfrm>
            <a:off x="9616434" y="38890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44CADB5-5D2C-44FE-9F4E-2028BBD84C47}"/>
              </a:ext>
            </a:extLst>
          </p:cNvPr>
          <p:cNvSpPr txBox="1"/>
          <p:nvPr/>
        </p:nvSpPr>
        <p:spPr>
          <a:xfrm>
            <a:off x="10872085" y="38890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80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CB7A0E6-5E0A-4B1E-BCD5-EB997D897945}"/>
              </a:ext>
            </a:extLst>
          </p:cNvPr>
          <p:cNvCxnSpPr>
            <a:cxnSpLocks/>
          </p:cNvCxnSpPr>
          <p:nvPr/>
        </p:nvCxnSpPr>
        <p:spPr>
          <a:xfrm>
            <a:off x="4611757" y="5305208"/>
            <a:ext cx="523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ABF02E1-089E-4C1F-9BA8-F5F4D61B194A}"/>
              </a:ext>
            </a:extLst>
          </p:cNvPr>
          <p:cNvSpPr txBox="1"/>
          <p:nvPr/>
        </p:nvSpPr>
        <p:spPr>
          <a:xfrm>
            <a:off x="8253616" y="3478869"/>
            <a:ext cx="3144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Crear un control de movimiento funcional que mantenga al Robobo dentro de los carriles en todo momento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92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1">
        <p:fade/>
      </p:transition>
    </mc:Choice>
    <mc:Fallback xmlns="">
      <p:transition spd="med" advTm="4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49" grpId="0"/>
      <p:bldP spid="10" grpId="0"/>
      <p:bldP spid="10" grpId="1"/>
      <p:bldP spid="12" grpId="0"/>
      <p:bldP spid="12" grpId="1"/>
      <p:bldP spid="55" grpId="0"/>
      <p:bldP spid="55" grpId="1"/>
      <p:bldP spid="56" grpId="0"/>
      <p:bldP spid="56" grpId="1"/>
      <p:bldP spid="57" grpId="0"/>
      <p:bldP spid="57" grpId="1"/>
      <p:bldP spid="58" grpId="0" animBg="1"/>
      <p:bldP spid="58" grpId="1" animBg="1"/>
      <p:bldP spid="13" grpId="0"/>
      <p:bldP spid="13" grpId="1"/>
      <p:bldP spid="16" grpId="0" animBg="1"/>
      <p:bldP spid="16" grpId="1" animBg="1"/>
      <p:bldP spid="69" grpId="0"/>
      <p:bldP spid="69" grpId="1"/>
      <p:bldP spid="235" grpId="0"/>
      <p:bldP spid="237" grpId="0"/>
      <p:bldP spid="238" grpId="0"/>
      <p:bldP spid="32" grpId="0"/>
      <p:bldP spid="32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36">
            <a:extLst>
              <a:ext uri="{FF2B5EF4-FFF2-40B4-BE49-F238E27FC236}">
                <a16:creationId xmlns:a16="http://schemas.microsoft.com/office/drawing/2014/main" id="{BCA69FCD-9824-4CAD-8ED0-5FA52FB9A5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62281" y="1093462"/>
            <a:ext cx="2917301" cy="23742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E43321-0EFC-4ACF-90B1-5032AB895D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254" y="4092510"/>
            <a:ext cx="5000625" cy="19558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DA576C6-AB16-4515-B9A8-F1BD20FD0328}"/>
              </a:ext>
            </a:extLst>
          </p:cNvPr>
          <p:cNvSpPr txBox="1"/>
          <p:nvPr/>
        </p:nvSpPr>
        <p:spPr>
          <a:xfrm>
            <a:off x="1132884" y="1687751"/>
            <a:ext cx="311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Necesitamos orientar al Robobo hacia el centro del carril en todo momento</a:t>
            </a:r>
          </a:p>
        </p:txBody>
      </p:sp>
      <p:pic>
        <p:nvPicPr>
          <p:cNvPr id="11" name="Imagen35">
            <a:extLst>
              <a:ext uri="{FF2B5EF4-FFF2-40B4-BE49-F238E27FC236}">
                <a16:creationId xmlns:a16="http://schemas.microsoft.com/office/drawing/2014/main" id="{36F2B952-A124-41C6-9F6A-AA66138925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84395" y="1267273"/>
            <a:ext cx="1340344" cy="2026589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F0BB732-0068-4AD4-A491-045CA90D4087}"/>
              </a:ext>
            </a:extLst>
          </p:cNvPr>
          <p:cNvCxnSpPr>
            <a:cxnSpLocks/>
          </p:cNvCxnSpPr>
          <p:nvPr/>
        </p:nvCxnSpPr>
        <p:spPr>
          <a:xfrm>
            <a:off x="4660623" y="2103249"/>
            <a:ext cx="409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1D2233C-4202-4808-B9DE-181B3AC92774}"/>
                  </a:ext>
                </a:extLst>
              </p:cNvPr>
              <p:cNvSpPr/>
              <p:nvPr/>
            </p:nvSpPr>
            <p:spPr>
              <a:xfrm>
                <a:off x="5274161" y="3735437"/>
                <a:ext cx="113954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252095"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𝑒</m:t>
                      </m:r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s-E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s-ES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1D2233C-4202-4808-B9DE-181B3AC92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61" y="3735437"/>
                <a:ext cx="1139543" cy="415498"/>
              </a:xfrm>
              <a:prstGeom prst="rect">
                <a:avLst/>
              </a:prstGeom>
              <a:blipFill>
                <a:blip r:embed="rId6"/>
                <a:stretch>
                  <a:fillRect r="-155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815D38B9-A7DC-494B-AECD-CFCC5A2D3DC1}"/>
              </a:ext>
            </a:extLst>
          </p:cNvPr>
          <p:cNvSpPr txBox="1"/>
          <p:nvPr/>
        </p:nvSpPr>
        <p:spPr>
          <a:xfrm>
            <a:off x="3353057" y="6070624"/>
            <a:ext cx="204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Debo girar a la derecha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4D57009-6FCD-48F5-B1B9-9347A2888735}"/>
              </a:ext>
            </a:extLst>
          </p:cNvPr>
          <p:cNvSpPr txBox="1"/>
          <p:nvPr/>
        </p:nvSpPr>
        <p:spPr>
          <a:xfrm>
            <a:off x="6820935" y="6048310"/>
            <a:ext cx="204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Debo girar a la izquierda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0C52E6-A004-4562-960A-FB4E0F202B7A}"/>
              </a:ext>
            </a:extLst>
          </p:cNvPr>
          <p:cNvSpPr txBox="1"/>
          <p:nvPr/>
        </p:nvSpPr>
        <p:spPr>
          <a:xfrm>
            <a:off x="5097557" y="6048309"/>
            <a:ext cx="204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Debo mantener  rumbo</a:t>
            </a:r>
          </a:p>
        </p:txBody>
      </p:sp>
      <p:pic>
        <p:nvPicPr>
          <p:cNvPr id="19" name="Imagen 18" descr="../../../../../../../Downloads/udc_">
            <a:extLst>
              <a:ext uri="{FF2B5EF4-FFF2-40B4-BE49-F238E27FC236}">
                <a16:creationId xmlns:a16="http://schemas.microsoft.com/office/drawing/2014/main" id="{3B13B078-A9E3-4F8F-8161-312F4C2A4A5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DA36605-CABF-4BEF-A3D1-2F3F5BBC2EA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652F895E-4671-40AC-B8FE-796CB2D15D38}"/>
              </a:ext>
            </a:extLst>
          </p:cNvPr>
          <p:cNvSpPr txBox="1">
            <a:spLocks/>
          </p:cNvSpPr>
          <p:nvPr/>
        </p:nvSpPr>
        <p:spPr>
          <a:xfrm>
            <a:off x="1228246" y="651303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Control de movimiento en un carril - Planteamiento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4AADECB-8CB6-4633-BEFD-F480F52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19191" y="6367518"/>
            <a:ext cx="2743200" cy="365125"/>
          </a:xfrm>
        </p:spPr>
        <p:txBody>
          <a:bodyPr/>
          <a:lstStyle/>
          <a:p>
            <a:fld id="{3BD8D4C0-850B-4A6C-934D-FC5A64F6F226}" type="slidenum">
              <a:rPr lang="es-ES" smtClean="0"/>
              <a:t>17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4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7">
        <p:fade/>
      </p:transition>
    </mc:Choice>
    <mc:Fallback xmlns="">
      <p:transition spd="med" advTm="3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6-19 20-59-42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D259AA39-F9F1-4D64-BF6E-D4AB759B62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4238" y="1733491"/>
            <a:ext cx="6826939" cy="3841640"/>
          </a:xfrm>
          <a:prstGeom prst="rect">
            <a:avLst/>
          </a:prstGeom>
        </p:spPr>
      </p:pic>
      <p:pic>
        <p:nvPicPr>
          <p:cNvPr id="17" name="2020-06-20 09-28-5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6633D93-07D7-4261-9C54-2A1B0E11EA8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34238" y="1739928"/>
            <a:ext cx="6798769" cy="38352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540742-4D31-4A5D-B5EE-AD1803EAAC68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5864" y="1815858"/>
            <a:ext cx="3241675" cy="334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816EB95-98C4-4983-A939-1E1DC0D3A70D}"/>
              </a:ext>
            </a:extLst>
          </p:cNvPr>
          <p:cNvSpPr txBox="1"/>
          <p:nvPr/>
        </p:nvSpPr>
        <p:spPr>
          <a:xfrm>
            <a:off x="1296961" y="1477304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Circuito de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C0E93C-BA72-419F-838E-5D2762268920}"/>
              </a:ext>
            </a:extLst>
          </p:cNvPr>
          <p:cNvSpPr txBox="1"/>
          <p:nvPr/>
        </p:nvSpPr>
        <p:spPr>
          <a:xfrm>
            <a:off x="478477" y="5238555"/>
            <a:ext cx="4899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Si pierde un carril gira hasta volver a detectar ambos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E20ED8-4CDA-4836-90E1-C17ED73BDF0D}"/>
              </a:ext>
            </a:extLst>
          </p:cNvPr>
          <p:cNvSpPr txBox="1"/>
          <p:nvPr/>
        </p:nvSpPr>
        <p:spPr>
          <a:xfrm>
            <a:off x="478477" y="5734110"/>
            <a:ext cx="489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Utiliza un control proporcional-integral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D49C51-20AC-429C-B09E-FBC644E94758}"/>
              </a:ext>
            </a:extLst>
          </p:cNvPr>
          <p:cNvSpPr txBox="1"/>
          <p:nvPr/>
        </p:nvSpPr>
        <p:spPr>
          <a:xfrm>
            <a:off x="478477" y="6026497"/>
            <a:ext cx="4899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Requiere que el entorno produzca el menor ruido posible</a:t>
            </a:r>
          </a:p>
        </p:txBody>
      </p:sp>
      <p:pic>
        <p:nvPicPr>
          <p:cNvPr id="11" name="Imagen 10" descr="../../../../../../../Downloads/udc_">
            <a:extLst>
              <a:ext uri="{FF2B5EF4-FFF2-40B4-BE49-F238E27FC236}">
                <a16:creationId xmlns:a16="http://schemas.microsoft.com/office/drawing/2014/main" id="{BBA40BE5-9B16-4527-9D1D-097DD45D6D1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54EF20-1E79-40F1-96A0-7A3F57201DB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989A8B1-3204-4BD0-B617-889AD541FA1B}"/>
              </a:ext>
            </a:extLst>
          </p:cNvPr>
          <p:cNvSpPr txBox="1">
            <a:spLocks/>
          </p:cNvSpPr>
          <p:nvPr/>
        </p:nvSpPr>
        <p:spPr>
          <a:xfrm>
            <a:off x="593286" y="657056"/>
            <a:ext cx="10918112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Control de movimiento en un carril – Pruebas de funcionamiento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755CE6-7298-4403-ABB7-3347CB70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18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4196F15-8DD3-45C5-BD62-D6897492693A}"/>
              </a:ext>
            </a:extLst>
          </p:cNvPr>
          <p:cNvSpPr txBox="1"/>
          <p:nvPr/>
        </p:nvSpPr>
        <p:spPr>
          <a:xfrm>
            <a:off x="7445696" y="1215694"/>
            <a:ext cx="2001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Tramo curvo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19505A-8FBB-4C14-A54A-D50E6D5F57BD}"/>
              </a:ext>
            </a:extLst>
          </p:cNvPr>
          <p:cNvSpPr txBox="1"/>
          <p:nvPr/>
        </p:nvSpPr>
        <p:spPr>
          <a:xfrm>
            <a:off x="7445696" y="1215694"/>
            <a:ext cx="1940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Tramo recto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70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59">
        <p:fade/>
      </p:transition>
    </mc:Choice>
    <mc:Fallback xmlns="">
      <p:transition spd="med" advTm="56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660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8" grpId="0"/>
      <p:bldP spid="9" grpId="0"/>
      <p:bldP spid="10" grpId="0"/>
      <p:bldP spid="14" grpId="0"/>
      <p:bldP spid="14" grpId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C820451-DAF5-481E-A204-00B3DA9E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563" y="2252646"/>
            <a:ext cx="994523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52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detección de los carriles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</a:t>
            </a:r>
            <a:r>
              <a:rPr kumimoji="0" lang="es-ES" altLang="es-E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curre a cualquier velocidad de las que dispone el Robobo y en tramos rectos o curvos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El método es capaz de detectar ambos carriles, adaptando de forma correcta la forma del polinomio a la del carril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alt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Falsos positivos</a:t>
            </a:r>
            <a:endParaRPr kumimoji="0" lang="es-ES" altLang="es-E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El</a:t>
            </a:r>
            <a:r>
              <a:rPr kumimoji="0" lang="es-ES" altLang="es-E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módulo es muy sensible al ruido del entorno, especialmente el brillo </a:t>
            </a:r>
            <a:r>
              <a:rPr kumimoji="0" lang="es-ES" altLang="es-E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kumimoji="0" lang="es-ES" altLang="es-E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Se recomienda ajustar sensibilidad en función del entorno</a:t>
            </a:r>
            <a:endParaRPr kumimoji="0" lang="es-ES" altLang="es-E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alt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ES" sz="1600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s-ES" alt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Control de movimiento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Tiene dos modos de ejecución </a:t>
            </a:r>
            <a:r>
              <a:rPr lang="es-ES" alt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" altLang="es-ES" sz="16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s-ES" alt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Con </a:t>
            </a:r>
            <a:r>
              <a:rPr lang="es-ES" alt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streaming</a:t>
            </a:r>
            <a:r>
              <a:rPr lang="es-ES" alt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y sin </a:t>
            </a:r>
            <a:r>
              <a:rPr lang="es-ES" alt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streaming</a:t>
            </a:r>
            <a:endParaRPr kumimoji="0" lang="es-ES" altLang="es-E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n 3" descr="../../../../../../../Downloads/udc_">
            <a:extLst>
              <a:ext uri="{FF2B5EF4-FFF2-40B4-BE49-F238E27FC236}">
                <a16:creationId xmlns:a16="http://schemas.microsoft.com/office/drawing/2014/main" id="{918634E3-A97A-48AA-B65E-07735E8B68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C5E9AE-8095-4BB4-B244-2F13BF716D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F5D45F1-5C22-47E2-85EF-AA29FDD7E317}"/>
              </a:ext>
            </a:extLst>
          </p:cNvPr>
          <p:cNvSpPr txBox="1">
            <a:spLocks/>
          </p:cNvSpPr>
          <p:nvPr/>
        </p:nvSpPr>
        <p:spPr>
          <a:xfrm>
            <a:off x="1763382" y="865877"/>
            <a:ext cx="9320687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Conclusiones de caracterización de la librería de detección de carriles en tiempo real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5F15AA-7F1A-47CE-BA0A-BA22CDF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19</a:t>
            </a:fld>
            <a:endParaRPr lang="es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83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648">
        <p:fade/>
      </p:transition>
    </mc:Choice>
    <mc:Fallback xmlns="">
      <p:transition spd="med" advTm="32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9714EA-6CBE-469E-95BC-CC74A3C187E8}"/>
              </a:ext>
            </a:extLst>
          </p:cNvPr>
          <p:cNvSpPr txBox="1"/>
          <p:nvPr/>
        </p:nvSpPr>
        <p:spPr>
          <a:xfrm>
            <a:off x="1615974" y="2107853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1. Introducción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51096D-C89E-42FD-A88F-3B8027BA258C}"/>
              </a:ext>
            </a:extLst>
          </p:cNvPr>
          <p:cNvSpPr txBox="1"/>
          <p:nvPr/>
        </p:nvSpPr>
        <p:spPr>
          <a:xfrm>
            <a:off x="1615974" y="2904803"/>
            <a:ext cx="208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156B2F-AA7F-4B78-9BB3-A4D6E2A7A90E}"/>
              </a:ext>
            </a:extLst>
          </p:cNvPr>
          <p:cNvSpPr txBox="1"/>
          <p:nvPr/>
        </p:nvSpPr>
        <p:spPr>
          <a:xfrm>
            <a:off x="1615974" y="3701753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Metodología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6AFCBE-2B25-48FE-8AD3-8A542CB33DDD}"/>
              </a:ext>
            </a:extLst>
          </p:cNvPr>
          <p:cNvSpPr txBox="1"/>
          <p:nvPr/>
        </p:nvSpPr>
        <p:spPr>
          <a:xfrm>
            <a:off x="1615974" y="4498703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4. Resultados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C7A755-3024-47F1-A93E-4678572E03C6}"/>
              </a:ext>
            </a:extLst>
          </p:cNvPr>
          <p:cNvSpPr txBox="1"/>
          <p:nvPr/>
        </p:nvSpPr>
        <p:spPr>
          <a:xfrm>
            <a:off x="1621321" y="529565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5. Discusión</a:t>
            </a: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 y conclusiones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4B3EB89-31AA-401B-8B63-42F6D329E76D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Contenido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FAB2302-5CE5-4452-8F93-51410508C0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8" name="Imagen 17" descr="../../../../../../../Downloads/udc_">
            <a:extLst>
              <a:ext uri="{FF2B5EF4-FFF2-40B4-BE49-F238E27FC236}">
                <a16:creationId xmlns:a16="http://schemas.microsoft.com/office/drawing/2014/main" id="{02842FD7-90B3-4840-82AB-636F15B148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4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"/>
    </mc:Choice>
    <mc:Fallback xmlns="">
      <p:transition spd="slow" advTm="3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2052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8128AEB-E70D-4597-B39F-69F55A569155}"/>
              </a:ext>
            </a:extLst>
          </p:cNvPr>
          <p:cNvSpPr txBox="1"/>
          <p:nvPr/>
        </p:nvSpPr>
        <p:spPr>
          <a:xfrm>
            <a:off x="929055" y="2135360"/>
            <a:ext cx="197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¿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Qué es?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362CA7-6DB4-44BD-BAE3-161ED0E17F81}"/>
              </a:ext>
            </a:extLst>
          </p:cNvPr>
          <p:cNvSpPr txBox="1"/>
          <p:nvPr/>
        </p:nvSpPr>
        <p:spPr>
          <a:xfrm>
            <a:off x="6505753" y="2952995"/>
            <a:ext cx="1219200" cy="57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7CC4D1-F085-4E93-AE19-30E53BB0A522}"/>
              </a:ext>
            </a:extLst>
          </p:cNvPr>
          <p:cNvSpPr txBox="1"/>
          <p:nvPr/>
        </p:nvSpPr>
        <p:spPr>
          <a:xfrm>
            <a:off x="726242" y="4187726"/>
            <a:ext cx="286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Método de la librería Robobo en Python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725DFE-ECA4-44CB-A4A4-5DF85AA6187F}"/>
              </a:ext>
            </a:extLst>
          </p:cNvPr>
          <p:cNvSpPr txBox="1"/>
          <p:nvPr/>
        </p:nvSpPr>
        <p:spPr>
          <a:xfrm>
            <a:off x="4036780" y="4321233"/>
            <a:ext cx="239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readTag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599A92-8AB4-4379-9EF2-893375C5FCA5}"/>
              </a:ext>
            </a:extLst>
          </p:cNvPr>
          <p:cNvSpPr txBox="1"/>
          <p:nvPr/>
        </p:nvSpPr>
        <p:spPr>
          <a:xfrm>
            <a:off x="3331383" y="1505441"/>
            <a:ext cx="3107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Marcador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fiducial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cuadrado usado para estimar su pose (posición espacial y ángulo respecto a la cámara)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757024-F50D-4913-9CA5-7A7CBAF5DB0E}"/>
              </a:ext>
            </a:extLst>
          </p:cNvPr>
          <p:cNvSpPr txBox="1"/>
          <p:nvPr/>
        </p:nvSpPr>
        <p:spPr>
          <a:xfrm>
            <a:off x="3407241" y="2891697"/>
            <a:ext cx="286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Se utiliza para funciones de navegación en robótica autónoma</a:t>
            </a:r>
          </a:p>
        </p:txBody>
      </p: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F1606526-B154-4655-A659-71500F38BE8F}"/>
              </a:ext>
            </a:extLst>
          </p:cNvPr>
          <p:cNvCxnSpPr/>
          <p:nvPr/>
        </p:nvCxnSpPr>
        <p:spPr>
          <a:xfrm flipV="1">
            <a:off x="2256562" y="1859437"/>
            <a:ext cx="1074821" cy="438146"/>
          </a:xfrm>
          <a:prstGeom prst="bentConnector3">
            <a:avLst>
              <a:gd name="adj1" fmla="val 63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796F218-8BC9-47A0-9FF4-7B3FCA096D5D}"/>
              </a:ext>
            </a:extLst>
          </p:cNvPr>
          <p:cNvCxnSpPr>
            <a:cxnSpLocks/>
          </p:cNvCxnSpPr>
          <p:nvPr/>
        </p:nvCxnSpPr>
        <p:spPr>
          <a:xfrm>
            <a:off x="4745327" y="2634600"/>
            <a:ext cx="0" cy="25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696DF5E1-E2C6-4015-8E86-AF87FE2DB2F1}"/>
              </a:ext>
            </a:extLst>
          </p:cNvPr>
          <p:cNvSpPr/>
          <p:nvPr/>
        </p:nvSpPr>
        <p:spPr>
          <a:xfrm>
            <a:off x="3444515" y="4445456"/>
            <a:ext cx="518117" cy="15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4B32BD-E695-444D-BD1C-7BC84DC161C2}"/>
              </a:ext>
            </a:extLst>
          </p:cNvPr>
          <p:cNvSpPr txBox="1"/>
          <p:nvPr/>
        </p:nvSpPr>
        <p:spPr>
          <a:xfrm>
            <a:off x="5673258" y="4336350"/>
            <a:ext cx="2908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Devuelve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9DA1F9-047C-4610-8461-92620763236D}"/>
              </a:ext>
            </a:extLst>
          </p:cNvPr>
          <p:cNvSpPr txBox="1"/>
          <p:nvPr/>
        </p:nvSpPr>
        <p:spPr>
          <a:xfrm>
            <a:off x="7135994" y="385515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“id”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84AD13-FF65-477A-9D41-6A21F3FCC248}"/>
              </a:ext>
            </a:extLst>
          </p:cNvPr>
          <p:cNvSpPr txBox="1"/>
          <p:nvPr/>
        </p:nvSpPr>
        <p:spPr>
          <a:xfrm>
            <a:off x="7123749" y="4322892"/>
            <a:ext cx="324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“cor1”, “cor2”, “cor3” y “cor4”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36B203F-6402-433D-BC1A-7C65669B471F}"/>
              </a:ext>
            </a:extLst>
          </p:cNvPr>
          <p:cNvSpPr txBox="1"/>
          <p:nvPr/>
        </p:nvSpPr>
        <p:spPr>
          <a:xfrm>
            <a:off x="7205482" y="4868828"/>
            <a:ext cx="910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tvecs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56EBD3F-4A70-4C35-A86F-EAD0CB72E57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821327" y="4024427"/>
            <a:ext cx="314667" cy="5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AD8313D-0503-42BD-A17D-3E9EE639AD64}"/>
              </a:ext>
            </a:extLst>
          </p:cNvPr>
          <p:cNvCxnSpPr>
            <a:cxnSpLocks/>
          </p:cNvCxnSpPr>
          <p:nvPr/>
        </p:nvCxnSpPr>
        <p:spPr>
          <a:xfrm>
            <a:off x="6821327" y="4524699"/>
            <a:ext cx="396246" cy="3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99D4046-525A-4602-B8E8-8CCE2C95BC16}"/>
              </a:ext>
            </a:extLst>
          </p:cNvPr>
          <p:cNvCxnSpPr>
            <a:cxnSpLocks/>
          </p:cNvCxnSpPr>
          <p:nvPr/>
        </p:nvCxnSpPr>
        <p:spPr>
          <a:xfrm>
            <a:off x="6821327" y="4524699"/>
            <a:ext cx="370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Conector recto de flecha 2060">
            <a:extLst>
              <a:ext uri="{FF2B5EF4-FFF2-40B4-BE49-F238E27FC236}">
                <a16:creationId xmlns:a16="http://schemas.microsoft.com/office/drawing/2014/main" id="{23F91C6C-011B-40AE-BB3E-1C8DF012A51F}"/>
              </a:ext>
            </a:extLst>
          </p:cNvPr>
          <p:cNvCxnSpPr>
            <a:cxnSpLocks/>
          </p:cNvCxnSpPr>
          <p:nvPr/>
        </p:nvCxnSpPr>
        <p:spPr>
          <a:xfrm flipV="1">
            <a:off x="5270417" y="4489761"/>
            <a:ext cx="357360" cy="1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5754D7F-D145-49C1-B0BF-D853CDDE64E3}"/>
              </a:ext>
            </a:extLst>
          </p:cNvPr>
          <p:cNvSpPr txBox="1"/>
          <p:nvPr/>
        </p:nvSpPr>
        <p:spPr>
          <a:xfrm>
            <a:off x="7181475" y="5284087"/>
            <a:ext cx="918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rvecs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F792B9D-88F7-4384-ACF8-DE261D011ACE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821327" y="4524699"/>
            <a:ext cx="360148" cy="92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3AB31F-8673-4192-A5BB-332746F493B1}"/>
              </a:ext>
            </a:extLst>
          </p:cNvPr>
          <p:cNvSpPr txBox="1"/>
          <p:nvPr/>
        </p:nvSpPr>
        <p:spPr>
          <a:xfrm>
            <a:off x="798933" y="5652991"/>
            <a:ext cx="432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Antes de usar el método es necesario calibrar la cámara de nuestro </a:t>
            </a:r>
            <a:r>
              <a:rPr 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smartphone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0684AA7-ECE3-4C7A-8846-DE3EAE5CE495}"/>
              </a:ext>
            </a:extLst>
          </p:cNvPr>
          <p:cNvCxnSpPr>
            <a:cxnSpLocks/>
          </p:cNvCxnSpPr>
          <p:nvPr/>
        </p:nvCxnSpPr>
        <p:spPr>
          <a:xfrm>
            <a:off x="5183796" y="6068489"/>
            <a:ext cx="4439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3547A9-5469-460F-ACC8-EF934C47610E}"/>
              </a:ext>
            </a:extLst>
          </p:cNvPr>
          <p:cNvSpPr txBox="1"/>
          <p:nvPr/>
        </p:nvSpPr>
        <p:spPr>
          <a:xfrm>
            <a:off x="5659446" y="5852179"/>
            <a:ext cx="191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App de calibración</a:t>
            </a:r>
          </a:p>
        </p:txBody>
      </p:sp>
      <p:pic>
        <p:nvPicPr>
          <p:cNvPr id="34" name="Imagen 33" descr="../../../../../../../Downloads/udc_">
            <a:extLst>
              <a:ext uri="{FF2B5EF4-FFF2-40B4-BE49-F238E27FC236}">
                <a16:creationId xmlns:a16="http://schemas.microsoft.com/office/drawing/2014/main" id="{DF057EDD-983B-4709-ACC7-D2A1330A32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05091C8-4DF0-4FDC-BBB2-1B9E8C6534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36" name="Título 1">
            <a:extLst>
              <a:ext uri="{FF2B5EF4-FFF2-40B4-BE49-F238E27FC236}">
                <a16:creationId xmlns:a16="http://schemas.microsoft.com/office/drawing/2014/main" id="{CC0E447E-D56B-4665-A289-4361C826CC53}"/>
              </a:ext>
            </a:extLst>
          </p:cNvPr>
          <p:cNvSpPr txBox="1">
            <a:spLocks/>
          </p:cNvSpPr>
          <p:nvPr/>
        </p:nvSpPr>
        <p:spPr>
          <a:xfrm>
            <a:off x="1411413" y="645726"/>
            <a:ext cx="9320687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Módulo de detección de marcadores ArUcos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5EE408-8C8B-49A1-93C1-A101983D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0DA05F-F1A7-4B21-AC2E-1641ACF6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80" y="1391209"/>
            <a:ext cx="2059280" cy="2211444"/>
          </a:xfrm>
          <a:prstGeom prst="rect">
            <a:avLst/>
          </a:prstGeom>
        </p:spPr>
      </p:pic>
      <p:pic>
        <p:nvPicPr>
          <p:cNvPr id="15362" name="Picture 2" descr="singlemarkersaxes.jpg">
            <a:extLst>
              <a:ext uri="{FF2B5EF4-FFF2-40B4-BE49-F238E27FC236}">
                <a16:creationId xmlns:a16="http://schemas.microsoft.com/office/drawing/2014/main" id="{1FA36A28-1367-45D8-B44A-E3DEAEB3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305" y="1203769"/>
            <a:ext cx="3517230" cy="263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56" descr="Imagen que contiene juego, texto&#10;&#10;Descripción generada automáticamente">
            <a:extLst>
              <a:ext uri="{FF2B5EF4-FFF2-40B4-BE49-F238E27FC236}">
                <a16:creationId xmlns:a16="http://schemas.microsoft.com/office/drawing/2014/main" id="{09ECC3DB-273B-4D2D-85ED-E1D606A6BD7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8460272" y="5317824"/>
            <a:ext cx="3333099" cy="14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0">
        <p:fade/>
      </p:transition>
    </mc:Choice>
    <mc:Fallback xmlns="">
      <p:transition spd="med" advTm="5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  <p:bldP spid="17" grpId="0"/>
      <p:bldP spid="39" grpId="0" animBg="1"/>
      <p:bldP spid="2" grpId="0"/>
      <p:bldP spid="3" grpId="0"/>
      <p:bldP spid="27" grpId="0"/>
      <p:bldP spid="28" grpId="0"/>
      <p:bldP spid="41" grpId="0"/>
      <p:bldP spid="22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adroTexto 163">
            <a:extLst>
              <a:ext uri="{FF2B5EF4-FFF2-40B4-BE49-F238E27FC236}">
                <a16:creationId xmlns:a16="http://schemas.microsoft.com/office/drawing/2014/main" id="{D55033FE-702E-4C1B-92FB-1AF8748B10E3}"/>
              </a:ext>
            </a:extLst>
          </p:cNvPr>
          <p:cNvSpPr txBox="1"/>
          <p:nvPr/>
        </p:nvSpPr>
        <p:spPr>
          <a:xfrm>
            <a:off x="772704" y="2200999"/>
            <a:ext cx="262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de distancia y ángulo </a:t>
            </a:r>
          </a:p>
        </p:txBody>
      </p:sp>
      <p:cxnSp>
        <p:nvCxnSpPr>
          <p:cNvPr id="167" name="Conector: angular 166">
            <a:extLst>
              <a:ext uri="{FF2B5EF4-FFF2-40B4-BE49-F238E27FC236}">
                <a16:creationId xmlns:a16="http://schemas.microsoft.com/office/drawing/2014/main" id="{6F8BCA5E-858E-48E0-B7A2-2257BB1EC339}"/>
              </a:ext>
            </a:extLst>
          </p:cNvPr>
          <p:cNvCxnSpPr>
            <a:cxnSpLocks/>
          </p:cNvCxnSpPr>
          <p:nvPr/>
        </p:nvCxnSpPr>
        <p:spPr>
          <a:xfrm>
            <a:off x="5057427" y="1713983"/>
            <a:ext cx="872756" cy="648865"/>
          </a:xfrm>
          <a:prstGeom prst="bentConnector3">
            <a:avLst>
              <a:gd name="adj1" fmla="val 10004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r 167">
            <a:extLst>
              <a:ext uri="{FF2B5EF4-FFF2-40B4-BE49-F238E27FC236}">
                <a16:creationId xmlns:a16="http://schemas.microsoft.com/office/drawing/2014/main" id="{10741159-7E3A-4294-BDE1-1BE82B361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8738" y="1713504"/>
            <a:ext cx="3901445" cy="513474"/>
          </a:xfrm>
          <a:prstGeom prst="bentConnector3">
            <a:avLst>
              <a:gd name="adj1" fmla="val 1000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E7B4A99-8E78-4B9E-8730-7DB9026BAA9D}"/>
              </a:ext>
            </a:extLst>
          </p:cNvPr>
          <p:cNvSpPr txBox="1"/>
          <p:nvPr/>
        </p:nvSpPr>
        <p:spPr>
          <a:xfrm>
            <a:off x="4119561" y="2315509"/>
            <a:ext cx="375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de Pan, Tilt y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Yaw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77DCA8F-C485-4039-B2CB-4406F17552BB}"/>
              </a:ext>
            </a:extLst>
          </p:cNvPr>
          <p:cNvSpPr/>
          <p:nvPr/>
        </p:nvSpPr>
        <p:spPr>
          <a:xfrm>
            <a:off x="1147897" y="3257661"/>
            <a:ext cx="1875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Comparación real VS medido</a:t>
            </a:r>
            <a:endParaRPr lang="es-ES" sz="1600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36B8E79-55CB-47A9-9E21-590EA921382C}"/>
              </a:ext>
            </a:extLst>
          </p:cNvPr>
          <p:cNvCxnSpPr/>
          <p:nvPr/>
        </p:nvCxnSpPr>
        <p:spPr>
          <a:xfrm>
            <a:off x="2028738" y="2821227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D817962-2A27-41AD-A47C-A000C4FF40B4}"/>
              </a:ext>
            </a:extLst>
          </p:cNvPr>
          <p:cNvCxnSpPr/>
          <p:nvPr/>
        </p:nvCxnSpPr>
        <p:spPr>
          <a:xfrm>
            <a:off x="2028738" y="4035295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0BA5A9-F384-46A7-9FE9-8999B758DE0F}"/>
              </a:ext>
            </a:extLst>
          </p:cNvPr>
          <p:cNvCxnSpPr>
            <a:cxnSpLocks/>
          </p:cNvCxnSpPr>
          <p:nvPr/>
        </p:nvCxnSpPr>
        <p:spPr>
          <a:xfrm>
            <a:off x="5918909" y="1712885"/>
            <a:ext cx="4265289" cy="500320"/>
          </a:xfrm>
          <a:prstGeom prst="bentConnector3">
            <a:avLst>
              <a:gd name="adj1" fmla="val 999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10B71BD5-9588-4256-BDBC-936665B6878C}"/>
              </a:ext>
            </a:extLst>
          </p:cNvPr>
          <p:cNvSpPr txBox="1"/>
          <p:nvPr/>
        </p:nvSpPr>
        <p:spPr>
          <a:xfrm>
            <a:off x="8680661" y="2292481"/>
            <a:ext cx="2888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en base a la iluminación ambiente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E95693-B131-4094-A962-8658991391FA}"/>
              </a:ext>
            </a:extLst>
          </p:cNvPr>
          <p:cNvSpPr txBox="1"/>
          <p:nvPr/>
        </p:nvSpPr>
        <p:spPr>
          <a:xfrm>
            <a:off x="398045" y="4427572"/>
            <a:ext cx="3757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Distancia detección máxima y mínima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3556FA9-B467-458B-AC6F-8DEB2993FEC6}"/>
              </a:ext>
            </a:extLst>
          </p:cNvPr>
          <p:cNvSpPr txBox="1"/>
          <p:nvPr/>
        </p:nvSpPr>
        <p:spPr>
          <a:xfrm>
            <a:off x="398044" y="5112021"/>
            <a:ext cx="384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Ángulo máximo de detección</a:t>
            </a:r>
          </a:p>
        </p:txBody>
      </p:sp>
      <p:pic>
        <p:nvPicPr>
          <p:cNvPr id="29" name="Imagen 28" descr="../../../../../../../Downloads/udc_">
            <a:extLst>
              <a:ext uri="{FF2B5EF4-FFF2-40B4-BE49-F238E27FC236}">
                <a16:creationId xmlns:a16="http://schemas.microsoft.com/office/drawing/2014/main" id="{638B6DCD-23AA-4C3E-85C2-DD496C065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EB0B386-035E-4292-8D80-62525D65B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37" name="Título 1">
            <a:extLst>
              <a:ext uri="{FF2B5EF4-FFF2-40B4-BE49-F238E27FC236}">
                <a16:creationId xmlns:a16="http://schemas.microsoft.com/office/drawing/2014/main" id="{9521CA39-AF49-4CB7-8842-1B869CE13674}"/>
              </a:ext>
            </a:extLst>
          </p:cNvPr>
          <p:cNvSpPr txBox="1">
            <a:spLocks/>
          </p:cNvSpPr>
          <p:nvPr/>
        </p:nvSpPr>
        <p:spPr>
          <a:xfrm>
            <a:off x="1228246" y="729296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Pruebas de caracterización del algoritmo de detección de marcadores ArUcos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90FCF7-1C26-4CE1-89C2-1D90A658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21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FE5D32-02F9-45AF-934C-F6ACD08B4AD5}"/>
              </a:ext>
            </a:extLst>
          </p:cNvPr>
          <p:cNvSpPr txBox="1"/>
          <p:nvPr/>
        </p:nvSpPr>
        <p:spPr>
          <a:xfrm>
            <a:off x="4300447" y="4415384"/>
            <a:ext cx="382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ArUco fijo y robot mirándolo de frente 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07D3E25-86FC-4F08-95FB-D3A415AA3C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42" y="5158103"/>
            <a:ext cx="4685716" cy="1371443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394B9DF-BFA5-4450-85F0-DC6C38FBE02B}"/>
              </a:ext>
            </a:extLst>
          </p:cNvPr>
          <p:cNvCxnSpPr>
            <a:cxnSpLocks/>
          </p:cNvCxnSpPr>
          <p:nvPr/>
        </p:nvCxnSpPr>
        <p:spPr>
          <a:xfrm>
            <a:off x="3995210" y="4604475"/>
            <a:ext cx="3214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8C5AF432-2A7B-4EC5-9679-E96CF9DB539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634" y="3450969"/>
            <a:ext cx="3655188" cy="15991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027E74B-11B2-422C-98E8-91DCFA76E8D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80940" y="5112021"/>
            <a:ext cx="3982577" cy="159915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F568D36D-4152-444A-B94B-1B2E675EE175}"/>
              </a:ext>
            </a:extLst>
          </p:cNvPr>
          <p:cNvSpPr txBox="1"/>
          <p:nvPr/>
        </p:nvSpPr>
        <p:spPr>
          <a:xfrm>
            <a:off x="4179652" y="5034310"/>
            <a:ext cx="243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ArUco rota alrededor de transportador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7433C0C-6630-412D-B454-54B6DBEDFF8E}"/>
              </a:ext>
            </a:extLst>
          </p:cNvPr>
          <p:cNvCxnSpPr>
            <a:cxnSpLocks/>
          </p:cNvCxnSpPr>
          <p:nvPr/>
        </p:nvCxnSpPr>
        <p:spPr>
          <a:xfrm>
            <a:off x="3858222" y="5262444"/>
            <a:ext cx="2051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49" grpId="0"/>
      <p:bldP spid="12" grpId="0"/>
      <p:bldP spid="235" grpId="0"/>
      <p:bldP spid="2" grpId="0"/>
      <p:bldP spid="30" grpId="0"/>
      <p:bldP spid="6" grpId="0"/>
      <p:bldP spid="6" grpId="1"/>
      <p:bldP spid="46" grpId="0"/>
      <p:bldP spid="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adroTexto 163">
            <a:extLst>
              <a:ext uri="{FF2B5EF4-FFF2-40B4-BE49-F238E27FC236}">
                <a16:creationId xmlns:a16="http://schemas.microsoft.com/office/drawing/2014/main" id="{D55033FE-702E-4C1B-92FB-1AF8748B10E3}"/>
              </a:ext>
            </a:extLst>
          </p:cNvPr>
          <p:cNvSpPr txBox="1"/>
          <p:nvPr/>
        </p:nvSpPr>
        <p:spPr>
          <a:xfrm>
            <a:off x="772704" y="2200999"/>
            <a:ext cx="262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de distancia y ángulo </a:t>
            </a:r>
          </a:p>
        </p:txBody>
      </p:sp>
      <p:cxnSp>
        <p:nvCxnSpPr>
          <p:cNvPr id="167" name="Conector: angular 166">
            <a:extLst>
              <a:ext uri="{FF2B5EF4-FFF2-40B4-BE49-F238E27FC236}">
                <a16:creationId xmlns:a16="http://schemas.microsoft.com/office/drawing/2014/main" id="{6F8BCA5E-858E-48E0-B7A2-2257BB1EC339}"/>
              </a:ext>
            </a:extLst>
          </p:cNvPr>
          <p:cNvCxnSpPr>
            <a:cxnSpLocks/>
          </p:cNvCxnSpPr>
          <p:nvPr/>
        </p:nvCxnSpPr>
        <p:spPr>
          <a:xfrm>
            <a:off x="5057427" y="1713983"/>
            <a:ext cx="872756" cy="648865"/>
          </a:xfrm>
          <a:prstGeom prst="bentConnector3">
            <a:avLst>
              <a:gd name="adj1" fmla="val 10004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r 167">
            <a:extLst>
              <a:ext uri="{FF2B5EF4-FFF2-40B4-BE49-F238E27FC236}">
                <a16:creationId xmlns:a16="http://schemas.microsoft.com/office/drawing/2014/main" id="{10741159-7E3A-4294-BDE1-1BE82B361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8738" y="1713504"/>
            <a:ext cx="3901445" cy="513474"/>
          </a:xfrm>
          <a:prstGeom prst="bentConnector3">
            <a:avLst>
              <a:gd name="adj1" fmla="val 1000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E7B4A99-8E78-4B9E-8730-7DB9026BAA9D}"/>
              </a:ext>
            </a:extLst>
          </p:cNvPr>
          <p:cNvSpPr txBox="1"/>
          <p:nvPr/>
        </p:nvSpPr>
        <p:spPr>
          <a:xfrm>
            <a:off x="4119561" y="2315509"/>
            <a:ext cx="375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de Pan, Tilt y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Yaw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D817962-2A27-41AD-A47C-A000C4FF40B4}"/>
              </a:ext>
            </a:extLst>
          </p:cNvPr>
          <p:cNvCxnSpPr/>
          <p:nvPr/>
        </p:nvCxnSpPr>
        <p:spPr>
          <a:xfrm>
            <a:off x="10229434" y="4741664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D8F24602-622E-4647-A799-A6F4E5FC2CA8}"/>
              </a:ext>
            </a:extLst>
          </p:cNvPr>
          <p:cNvCxnSpPr/>
          <p:nvPr/>
        </p:nvCxnSpPr>
        <p:spPr>
          <a:xfrm>
            <a:off x="5930183" y="2718081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0BA5A9-F384-46A7-9FE9-8999B758DE0F}"/>
              </a:ext>
            </a:extLst>
          </p:cNvPr>
          <p:cNvCxnSpPr>
            <a:cxnSpLocks/>
          </p:cNvCxnSpPr>
          <p:nvPr/>
        </p:nvCxnSpPr>
        <p:spPr>
          <a:xfrm>
            <a:off x="5918909" y="1712885"/>
            <a:ext cx="4265289" cy="500320"/>
          </a:xfrm>
          <a:prstGeom prst="bentConnector3">
            <a:avLst>
              <a:gd name="adj1" fmla="val 999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10B71BD5-9588-4256-BDBC-936665B6878C}"/>
              </a:ext>
            </a:extLst>
          </p:cNvPr>
          <p:cNvSpPr txBox="1"/>
          <p:nvPr/>
        </p:nvSpPr>
        <p:spPr>
          <a:xfrm>
            <a:off x="8680661" y="2292481"/>
            <a:ext cx="2888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Caracterización en base a la iluminación ambiente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F5D66295-7C1B-449A-8347-7E5FDD762D3E}"/>
              </a:ext>
            </a:extLst>
          </p:cNvPr>
          <p:cNvCxnSpPr/>
          <p:nvPr/>
        </p:nvCxnSpPr>
        <p:spPr>
          <a:xfrm>
            <a:off x="10214366" y="2823873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41401FD-3AEF-4AF0-9BFE-910C5CD0BD1A}"/>
              </a:ext>
            </a:extLst>
          </p:cNvPr>
          <p:cNvCxnSpPr/>
          <p:nvPr/>
        </p:nvCxnSpPr>
        <p:spPr>
          <a:xfrm>
            <a:off x="5930183" y="3917641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3421797-67FD-444B-B7BB-9BE8AB2337FB}"/>
              </a:ext>
            </a:extLst>
          </p:cNvPr>
          <p:cNvSpPr/>
          <p:nvPr/>
        </p:nvSpPr>
        <p:spPr>
          <a:xfrm>
            <a:off x="9246677" y="3159228"/>
            <a:ext cx="1875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Análisis variando luz en la escena</a:t>
            </a:r>
            <a:endParaRPr lang="es-ES" sz="160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0E9C4F3-B3EC-4FF0-913E-734E4663A5B3}"/>
              </a:ext>
            </a:extLst>
          </p:cNvPr>
          <p:cNvCxnSpPr/>
          <p:nvPr/>
        </p:nvCxnSpPr>
        <p:spPr>
          <a:xfrm>
            <a:off x="10229434" y="3970574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C3DC7B1-FCF7-4EDE-9CF2-A7E3D0EA5625}"/>
              </a:ext>
            </a:extLst>
          </p:cNvPr>
          <p:cNvSpPr txBox="1"/>
          <p:nvPr/>
        </p:nvSpPr>
        <p:spPr>
          <a:xfrm>
            <a:off x="4819402" y="4304855"/>
            <a:ext cx="3757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Respuesta al variar desplazamiento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3B00D34-8F32-4141-9154-1EA3172FF7E8}"/>
              </a:ext>
            </a:extLst>
          </p:cNvPr>
          <p:cNvSpPr txBox="1"/>
          <p:nvPr/>
        </p:nvSpPr>
        <p:spPr>
          <a:xfrm>
            <a:off x="9121097" y="4353645"/>
            <a:ext cx="351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Nivel de luz mínimo</a:t>
            </a:r>
          </a:p>
        </p:txBody>
      </p:sp>
      <p:pic>
        <p:nvPicPr>
          <p:cNvPr id="29" name="Imagen 28" descr="../../../../../../../Downloads/udc_">
            <a:extLst>
              <a:ext uri="{FF2B5EF4-FFF2-40B4-BE49-F238E27FC236}">
                <a16:creationId xmlns:a16="http://schemas.microsoft.com/office/drawing/2014/main" id="{638B6DCD-23AA-4C3E-85C2-DD496C065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EB0B386-035E-4292-8D80-62525D65B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37" name="Título 1">
            <a:extLst>
              <a:ext uri="{FF2B5EF4-FFF2-40B4-BE49-F238E27FC236}">
                <a16:creationId xmlns:a16="http://schemas.microsoft.com/office/drawing/2014/main" id="{9521CA39-AF49-4CB7-8842-1B869CE13674}"/>
              </a:ext>
            </a:extLst>
          </p:cNvPr>
          <p:cNvSpPr txBox="1">
            <a:spLocks/>
          </p:cNvSpPr>
          <p:nvPr/>
        </p:nvSpPr>
        <p:spPr>
          <a:xfrm>
            <a:off x="1228246" y="729296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Pruebas de caracterización del algoritmo de detección de marcadores ArUcos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90FCF7-1C26-4CE1-89C2-1D90A658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22</a:t>
            </a:fld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AF8CB4A-74A3-4739-9E22-54CEF49D0CCB}"/>
              </a:ext>
            </a:extLst>
          </p:cNvPr>
          <p:cNvSpPr/>
          <p:nvPr/>
        </p:nvSpPr>
        <p:spPr>
          <a:xfrm>
            <a:off x="4992662" y="3211186"/>
            <a:ext cx="1875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Comparación real VS medido</a:t>
            </a:r>
            <a:endParaRPr lang="es-ES" sz="1600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D3921BF-24E2-4E58-AD14-C013CC4C1CA3}"/>
              </a:ext>
            </a:extLst>
          </p:cNvPr>
          <p:cNvCxnSpPr/>
          <p:nvPr/>
        </p:nvCxnSpPr>
        <p:spPr>
          <a:xfrm>
            <a:off x="5944251" y="4900839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705C747-D3A2-4EF1-B329-FC46BD765FC8}"/>
              </a:ext>
            </a:extLst>
          </p:cNvPr>
          <p:cNvSpPr txBox="1"/>
          <p:nvPr/>
        </p:nvSpPr>
        <p:spPr>
          <a:xfrm>
            <a:off x="4871214" y="5248455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Distancia fija de 100 cm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EE73753B-F922-4425-97D7-240CB8A0C1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174" y="4434908"/>
            <a:ext cx="1363234" cy="18176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C29D0A-3781-439F-90E2-E66266AEE7EB}"/>
              </a:ext>
            </a:extLst>
          </p:cNvPr>
          <p:cNvSpPr txBox="1"/>
          <p:nvPr/>
        </p:nvSpPr>
        <p:spPr>
          <a:xfrm>
            <a:off x="7583375" y="526876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78AB7907-E62A-499B-9585-DBED55ECCC23}"/>
              </a:ext>
            </a:extLst>
          </p:cNvPr>
          <p:cNvCxnSpPr/>
          <p:nvPr/>
        </p:nvCxnSpPr>
        <p:spPr>
          <a:xfrm>
            <a:off x="5932220" y="5587009"/>
            <a:ext cx="0" cy="318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F7E4CFC-58BE-4062-8AE0-149EC785D8FD}"/>
              </a:ext>
            </a:extLst>
          </p:cNvPr>
          <p:cNvSpPr txBox="1"/>
          <p:nvPr/>
        </p:nvSpPr>
        <p:spPr>
          <a:xfrm>
            <a:off x="5734670" y="5987018"/>
            <a:ext cx="5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FED53DB-0CC9-4999-B2F9-F4A80EDABB50}"/>
              </a:ext>
            </a:extLst>
          </p:cNvPr>
          <p:cNvSpPr txBox="1"/>
          <p:nvPr/>
        </p:nvSpPr>
        <p:spPr>
          <a:xfrm>
            <a:off x="6209279" y="602887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3895052-E117-4E78-BC7B-0EB9B31CC715}"/>
              </a:ext>
            </a:extLst>
          </p:cNvPr>
          <p:cNvSpPr txBox="1"/>
          <p:nvPr/>
        </p:nvSpPr>
        <p:spPr>
          <a:xfrm flipH="1">
            <a:off x="6500486" y="6017796"/>
            <a:ext cx="530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ArUco se traslada eje “x”</a:t>
            </a:r>
            <a:endParaRPr lang="es-ES" sz="16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F1B214EE-65BC-42C7-99F1-02BF3C22DA0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692" y="4427572"/>
            <a:ext cx="1791970" cy="219011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10F00880-B223-4C3F-B1C3-6414D997CEAA}"/>
              </a:ext>
            </a:extLst>
          </p:cNvPr>
          <p:cNvSpPr txBox="1"/>
          <p:nvPr/>
        </p:nvSpPr>
        <p:spPr>
          <a:xfrm>
            <a:off x="5723465" y="59870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Tilt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2285348-9A7F-4C83-91AE-433D85F42601}"/>
              </a:ext>
            </a:extLst>
          </p:cNvPr>
          <p:cNvSpPr txBox="1"/>
          <p:nvPr/>
        </p:nvSpPr>
        <p:spPr>
          <a:xfrm flipH="1">
            <a:off x="6500486" y="6038726"/>
            <a:ext cx="530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ArUco se traslada eje “Y”</a:t>
            </a:r>
            <a:endParaRPr lang="es-ES" sz="16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7F1290-144F-4829-AA7E-BBD498CF9B12}"/>
              </a:ext>
            </a:extLst>
          </p:cNvPr>
          <p:cNvSpPr txBox="1"/>
          <p:nvPr/>
        </p:nvSpPr>
        <p:spPr>
          <a:xfrm>
            <a:off x="6214491" y="60448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D90A4D38-0071-4CA5-A76E-F2FCF3A1584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852904" y="4188738"/>
            <a:ext cx="3461294" cy="2523674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C9A367FA-E8C2-4F71-A643-B3AE38D1B503}"/>
              </a:ext>
            </a:extLst>
          </p:cNvPr>
          <p:cNvSpPr txBox="1"/>
          <p:nvPr/>
        </p:nvSpPr>
        <p:spPr>
          <a:xfrm>
            <a:off x="5709598" y="5987018"/>
            <a:ext cx="5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Yaw</a:t>
            </a:r>
            <a:endParaRPr lang="es-ES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A175AD5-5895-4D16-A5C9-82D9731EA386}"/>
              </a:ext>
            </a:extLst>
          </p:cNvPr>
          <p:cNvSpPr txBox="1"/>
          <p:nvPr/>
        </p:nvSpPr>
        <p:spPr>
          <a:xfrm>
            <a:off x="7030187" y="603283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7173E4-5313-491D-B0C4-C6B5ACD1102A}"/>
              </a:ext>
            </a:extLst>
          </p:cNvPr>
          <p:cNvSpPr txBox="1"/>
          <p:nvPr/>
        </p:nvSpPr>
        <p:spPr>
          <a:xfrm>
            <a:off x="9505778" y="5112021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A863A10-0EC3-4080-890F-8B1CE94266DC}"/>
              </a:ext>
            </a:extLst>
          </p:cNvPr>
          <p:cNvSpPr txBox="1"/>
          <p:nvPr/>
        </p:nvSpPr>
        <p:spPr>
          <a:xfrm>
            <a:off x="9517049" y="5359740"/>
            <a:ext cx="2470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Variando distancias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96EF91A0-E38C-4CB3-B0E4-AAAD32E0116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424165" y="3616139"/>
            <a:ext cx="4073621" cy="160305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E6F09C04-E7C3-4BF2-84F1-1407FB9063D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123514" y="5194981"/>
            <a:ext cx="2662679" cy="1479448"/>
          </a:xfrm>
          <a:prstGeom prst="rect">
            <a:avLst/>
          </a:prstGeom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D939823E-1A79-41D7-BDEE-60C24FB0AA0D}"/>
              </a:ext>
            </a:extLst>
          </p:cNvPr>
          <p:cNvSpPr txBox="1"/>
          <p:nvPr/>
        </p:nvSpPr>
        <p:spPr>
          <a:xfrm rot="10800000">
            <a:off x="8869914" y="52330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60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3" grpId="1"/>
      <p:bldP spid="36" grpId="0"/>
      <p:bldP spid="39" grpId="0"/>
      <p:bldP spid="39" grpId="1"/>
      <p:bldP spid="3" grpId="0"/>
      <p:bldP spid="3" grpId="1"/>
      <p:bldP spid="5" grpId="0"/>
      <p:bldP spid="5" grpId="1"/>
      <p:bldP spid="7" grpId="0"/>
      <p:bldP spid="7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8" grpId="0"/>
      <p:bldP spid="58" grpId="1"/>
      <p:bldP spid="59" grpId="0"/>
      <p:bldP spid="59" grpId="1"/>
      <p:bldP spid="8" grpId="0"/>
      <p:bldP spid="60" grpId="0"/>
      <p:bldP spid="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C820451-DAF5-481E-A204-00B3DA9E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45" y="1841176"/>
            <a:ext cx="1154565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52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6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Caracterización en cuanto distancia</a:t>
            </a:r>
            <a:endParaRPr lang="es-ES" altLang="es-E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Error relativo distancia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ntre el 2 y 5%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Distancia máxima de detección 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4 metros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Distancia mínima 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Aquella en la cual se vea al ArUco parcialmente cortado en la imagen</a:t>
            </a:r>
          </a:p>
          <a:p>
            <a:pPr indent="0"/>
            <a:endParaRPr lang="es-ES" altLang="es-E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Caracterización en cuanto ángulo</a:t>
            </a:r>
            <a:endParaRPr kumimoji="0" lang="es-ES" altLang="es-ES" sz="160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Error</a:t>
            </a:r>
            <a:r>
              <a:rPr kumimoji="0" lang="es-ES" altLang="es-E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absoluto ángulo entre 5 y 8º en todas las medidas</a:t>
            </a:r>
          </a:p>
          <a:p>
            <a:pPr lvl="1"/>
            <a:endParaRPr kumimoji="0" lang="es-ES" altLang="es-ES" sz="16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Variar la posición (</a:t>
            </a:r>
            <a:r>
              <a:rPr lang="es-ES" altLang="es-ES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x,y</a:t>
            </a: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del marcador en la imagen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 afecta a su detección</a:t>
            </a:r>
            <a:endParaRPr kumimoji="0" lang="es-ES" altLang="es-ES" sz="16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variar el ArUco en el eje “X”  Error distancia 1% centro y 7-8% extremos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</a:t>
            </a:r>
            <a:r>
              <a:rPr kumimoji="0" lang="es-ES" altLang="es-E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variar el ArUco en el eje “Y”  Mayor  hacia los extremos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variación del </a:t>
            </a:r>
            <a:r>
              <a:rPr lang="es-ES" altLang="es-ES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Yaw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no afecta medida distancia y ángulo medido 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Error relativo del 1%</a:t>
            </a:r>
            <a:endParaRPr lang="es-ES" altLang="es-E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s-ES" altLang="es-E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Comportamiento frente a la luz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Luminosidad ambiental mínima </a:t>
            </a:r>
            <a:r>
              <a:rPr lang="es-ES" altLang="es-E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ES" alt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Valor cercano a 5 Lux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endParaRPr lang="es-ES" altLang="es-E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../../../../../../../Downloads/udc_">
            <a:extLst>
              <a:ext uri="{FF2B5EF4-FFF2-40B4-BE49-F238E27FC236}">
                <a16:creationId xmlns:a16="http://schemas.microsoft.com/office/drawing/2014/main" id="{753DA2AE-C620-4CF2-B138-44A520A599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4F453E-C8A4-47A9-B684-D630BFF90A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A545DB-B7C4-4BBA-BBB5-7CF728263165}"/>
              </a:ext>
            </a:extLst>
          </p:cNvPr>
          <p:cNvSpPr txBox="1">
            <a:spLocks/>
          </p:cNvSpPr>
          <p:nvPr/>
        </p:nvSpPr>
        <p:spPr>
          <a:xfrm>
            <a:off x="1085371" y="738730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Conclusiones de caracterización de la librería de detección de marcadores ArUcos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05FA98-0C9D-4D36-9C17-8C972EA1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7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../../../../../../../Downloads/udc_">
            <a:extLst>
              <a:ext uri="{FF2B5EF4-FFF2-40B4-BE49-F238E27FC236}">
                <a16:creationId xmlns:a16="http://schemas.microsoft.com/office/drawing/2014/main" id="{3BFD2AD0-F3C6-4AE2-B5E3-D0618D5E3A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F9904D2-3C0A-4682-860D-9B1B96B3479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2ED1DC5-91E3-4D44-BF7F-8982D20A17AF}"/>
              </a:ext>
            </a:extLst>
          </p:cNvPr>
          <p:cNvSpPr txBox="1">
            <a:spLocks/>
          </p:cNvSpPr>
          <p:nvPr/>
        </p:nvSpPr>
        <p:spPr>
          <a:xfrm>
            <a:off x="953543" y="540311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Funcionamiento conjunto de los 3 algoritmos</a:t>
            </a:r>
            <a:endParaRPr lang="es-ES" sz="3600" dirty="0">
              <a:ea typeface="Verdana" panose="020B060403050404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67ECF-3D0F-4642-B028-43594F8F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24</a:t>
            </a:fld>
            <a:endParaRPr lang="es-ES"/>
          </a:p>
        </p:txBody>
      </p:sp>
      <p:pic>
        <p:nvPicPr>
          <p:cNvPr id="2" name="video_definitivo_bueno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8304F76-A8CA-46E1-BFE2-E9B033EE1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903" y="1079054"/>
            <a:ext cx="9820141" cy="55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25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D27615-1430-46BF-AD31-D16D5E14B086}"/>
              </a:ext>
            </a:extLst>
          </p:cNvPr>
          <p:cNvSpPr txBox="1"/>
          <p:nvPr/>
        </p:nvSpPr>
        <p:spPr>
          <a:xfrm>
            <a:off x="1609725" y="2105682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1. 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7BA3B4-9EB0-473C-92F7-5A4B33452CDE}"/>
              </a:ext>
            </a:extLst>
          </p:cNvPr>
          <p:cNvSpPr txBox="1"/>
          <p:nvPr/>
        </p:nvSpPr>
        <p:spPr>
          <a:xfrm>
            <a:off x="1609725" y="2902632"/>
            <a:ext cx="208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2.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C11702-5E9F-483B-9998-9ECC337551BC}"/>
              </a:ext>
            </a:extLst>
          </p:cNvPr>
          <p:cNvSpPr txBox="1"/>
          <p:nvPr/>
        </p:nvSpPr>
        <p:spPr>
          <a:xfrm>
            <a:off x="1609725" y="4496532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4. Resultados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618E71FF-34D0-4CFD-9161-F772B2BFD3AF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Contenido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CC9BD3-468A-4C64-AB85-209CACE65014}"/>
              </a:ext>
            </a:extLst>
          </p:cNvPr>
          <p:cNvSpPr txBox="1"/>
          <p:nvPr/>
        </p:nvSpPr>
        <p:spPr>
          <a:xfrm>
            <a:off x="1609725" y="3716658"/>
            <a:ext cx="272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Metodología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5AF8CAE-CF33-4B62-A963-35341D9E6A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3" name="Imagen 12" descr="../../../../../../../Downloads/udc_">
            <a:extLst>
              <a:ext uri="{FF2B5EF4-FFF2-40B4-BE49-F238E27FC236}">
                <a16:creationId xmlns:a16="http://schemas.microsoft.com/office/drawing/2014/main" id="{DC5365D1-83C5-4EB3-9210-2E4D2ED54D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7E211A8-7636-49BC-8D80-7D0EA41AE3A6}"/>
              </a:ext>
            </a:extLst>
          </p:cNvPr>
          <p:cNvSpPr txBox="1"/>
          <p:nvPr/>
        </p:nvSpPr>
        <p:spPr>
          <a:xfrm>
            <a:off x="1609725" y="5266079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5. Discusión y conclusiones</a:t>
            </a:r>
            <a:endParaRPr lang="es-ES" sz="24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22748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E3A7208-9C11-4C82-9C9A-3F20572A0EBB}"/>
              </a:ext>
            </a:extLst>
          </p:cNvPr>
          <p:cNvSpPr/>
          <p:nvPr/>
        </p:nvSpPr>
        <p:spPr>
          <a:xfrm>
            <a:off x="4552948" y="132013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Caracterizar y validar el uso de tres algoritmos de visión artificial que MINT había adaptado para su uso por el Robot Robobo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3FBFA8-00EE-48F3-833B-59A390C3AFCA}"/>
              </a:ext>
            </a:extLst>
          </p:cNvPr>
          <p:cNvSpPr txBox="1"/>
          <p:nvPr/>
        </p:nvSpPr>
        <p:spPr>
          <a:xfrm>
            <a:off x="1760989" y="1550967"/>
            <a:ext cx="199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Objetivo principal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7E572B-F1C1-498E-9040-DE66C679C993}"/>
              </a:ext>
            </a:extLst>
          </p:cNvPr>
          <p:cNvSpPr txBox="1"/>
          <p:nvPr/>
        </p:nvSpPr>
        <p:spPr>
          <a:xfrm>
            <a:off x="3875049" y="1550966"/>
            <a:ext cx="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ym typeface="Wingdings" panose="05000000000000000000" pitchFamily="2" charset="2"/>
              </a:rPr>
              <a:t></a:t>
            </a:r>
            <a:endParaRPr lang="es-ES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A64191-1804-4214-9B34-C9A749EDB42B}"/>
              </a:ext>
            </a:extLst>
          </p:cNvPr>
          <p:cNvSpPr/>
          <p:nvPr/>
        </p:nvSpPr>
        <p:spPr>
          <a:xfrm>
            <a:off x="1760990" y="2392658"/>
            <a:ext cx="642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Conocer el robot móvil definido por el Grupo Integrado de Ingeniería de la UDC (GII)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927619-3884-4431-AD38-5FD074CC927D}"/>
              </a:ext>
            </a:extLst>
          </p:cNvPr>
          <p:cNvSpPr txBox="1"/>
          <p:nvPr/>
        </p:nvSpPr>
        <p:spPr>
          <a:xfrm>
            <a:off x="8261271" y="2392658"/>
            <a:ext cx="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ym typeface="Wingdings" panose="05000000000000000000" pitchFamily="2" charset="2"/>
              </a:rPr>
              <a:t>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56F213-856F-49E5-84F7-BBC485E2DABF}"/>
              </a:ext>
            </a:extLst>
          </p:cNvPr>
          <p:cNvSpPr/>
          <p:nvPr/>
        </p:nvSpPr>
        <p:spPr>
          <a:xfrm>
            <a:off x="1760989" y="3171003"/>
            <a:ext cx="642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Establecer una metodología de pruebas adecuada al tipo de algoritmo a analizar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5A9320-DB24-4007-AF96-6EA784384AD6}"/>
              </a:ext>
            </a:extLst>
          </p:cNvPr>
          <p:cNvSpPr txBox="1"/>
          <p:nvPr/>
        </p:nvSpPr>
        <p:spPr>
          <a:xfrm>
            <a:off x="8264772" y="3171003"/>
            <a:ext cx="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ym typeface="Wingdings" panose="05000000000000000000" pitchFamily="2" charset="2"/>
              </a:rPr>
              <a:t></a:t>
            </a:r>
            <a:endParaRPr lang="es-ES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AD43460-72BD-4230-9236-CD5280F58BCF}"/>
              </a:ext>
            </a:extLst>
          </p:cNvPr>
          <p:cNvSpPr/>
          <p:nvPr/>
        </p:nvSpPr>
        <p:spPr>
          <a:xfrm>
            <a:off x="1727784" y="3986555"/>
            <a:ext cx="642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Caracterizar el algoritmo de detección de objetos en tiempo real en el robot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550A61-3F55-46E0-B145-9D558D232CD9}"/>
              </a:ext>
            </a:extLst>
          </p:cNvPr>
          <p:cNvSpPr txBox="1"/>
          <p:nvPr/>
        </p:nvSpPr>
        <p:spPr>
          <a:xfrm>
            <a:off x="8470117" y="4730526"/>
            <a:ext cx="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ym typeface="Wingdings" panose="05000000000000000000" pitchFamily="2" charset="2"/>
              </a:rPr>
              <a:t></a:t>
            </a:r>
            <a:endParaRPr lang="es-ES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1716FD4-40E1-4FE3-BFEE-9276A83D1082}"/>
              </a:ext>
            </a:extLst>
          </p:cNvPr>
          <p:cNvSpPr/>
          <p:nvPr/>
        </p:nvSpPr>
        <p:spPr>
          <a:xfrm>
            <a:off x="1707816" y="4587488"/>
            <a:ext cx="6477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Caracterizar el algoritmo de detección de carriles en tiempo real en el robot e implementar control de movimiento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83E250-44CB-421A-8994-E6D69884A1E7}"/>
              </a:ext>
            </a:extLst>
          </p:cNvPr>
          <p:cNvSpPr/>
          <p:nvPr/>
        </p:nvSpPr>
        <p:spPr>
          <a:xfrm>
            <a:off x="1707816" y="5307033"/>
            <a:ext cx="6419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Caracterizar el algoritmo de detección de marcadores ArUco en tiempo real 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B848FEA-8D16-4058-8BEB-E56CD4E27AFB}"/>
              </a:ext>
            </a:extLst>
          </p:cNvPr>
          <p:cNvSpPr/>
          <p:nvPr/>
        </p:nvSpPr>
        <p:spPr>
          <a:xfrm>
            <a:off x="9392368" y="2232471"/>
            <a:ext cx="365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92D050"/>
                </a:solidFill>
                <a:latin typeface="Wingdings" panose="05000000000000000000" pitchFamily="2" charset="2"/>
                <a:ea typeface="Times New Roman" panose="02020603050405020304" pitchFamily="18" charset="0"/>
                <a:cs typeface="Calibri" panose="020F0502020204030204" pitchFamily="34" charset="0"/>
              </a:rPr>
              <a:t>ü</a:t>
            </a:r>
            <a:endParaRPr lang="es-ES" sz="3200" b="1" dirty="0">
              <a:solidFill>
                <a:srgbClr val="92D050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73986EA-5075-4751-953F-4909B252B2FE}"/>
              </a:ext>
            </a:extLst>
          </p:cNvPr>
          <p:cNvSpPr/>
          <p:nvPr/>
        </p:nvSpPr>
        <p:spPr>
          <a:xfrm>
            <a:off x="9392368" y="3006793"/>
            <a:ext cx="365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92D050"/>
                </a:solidFill>
                <a:latin typeface="Wingdings" panose="05000000000000000000" pitchFamily="2" charset="2"/>
                <a:ea typeface="Times New Roman" panose="02020603050405020304" pitchFamily="18" charset="0"/>
                <a:cs typeface="Calibri" panose="020F0502020204030204" pitchFamily="34" charset="0"/>
              </a:rPr>
              <a:t>ü</a:t>
            </a:r>
            <a:endParaRPr lang="es-ES" sz="3200" b="1" dirty="0">
              <a:solidFill>
                <a:srgbClr val="92D050"/>
              </a:solidFill>
            </a:endParaRPr>
          </a:p>
        </p:txBody>
      </p:sp>
      <p:pic>
        <p:nvPicPr>
          <p:cNvPr id="22" name="Imagen 21" descr="../../../../../../../Downloads/udc_">
            <a:extLst>
              <a:ext uri="{FF2B5EF4-FFF2-40B4-BE49-F238E27FC236}">
                <a16:creationId xmlns:a16="http://schemas.microsoft.com/office/drawing/2014/main" id="{668C8F40-9B5A-4EA8-B630-B647872FA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CE219D6-E715-4743-980E-4A94E118AC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30E9EEF8-5F0D-4D1D-8251-461B6635124C}"/>
              </a:ext>
            </a:extLst>
          </p:cNvPr>
          <p:cNvSpPr txBox="1">
            <a:spLocks/>
          </p:cNvSpPr>
          <p:nvPr/>
        </p:nvSpPr>
        <p:spPr>
          <a:xfrm>
            <a:off x="1228246" y="487381"/>
            <a:ext cx="10125554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Conclusiones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2243051D-52EA-4B1C-9148-5463829E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26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3D11219B-3AE0-4419-B3CF-7392DC16AF50}"/>
              </a:ext>
            </a:extLst>
          </p:cNvPr>
          <p:cNvSpPr/>
          <p:nvPr/>
        </p:nvSpPr>
        <p:spPr>
          <a:xfrm rot="10800000">
            <a:off x="7951668" y="3856797"/>
            <a:ext cx="344279" cy="210106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FE6BF51-79A9-4110-B666-B0654625F6FA}"/>
              </a:ext>
            </a:extLst>
          </p:cNvPr>
          <p:cNvSpPr/>
          <p:nvPr/>
        </p:nvSpPr>
        <p:spPr>
          <a:xfrm>
            <a:off x="9392368" y="4614943"/>
            <a:ext cx="365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92D050"/>
                </a:solidFill>
                <a:latin typeface="Wingdings" panose="05000000000000000000" pitchFamily="2" charset="2"/>
                <a:ea typeface="Times New Roman" panose="02020603050405020304" pitchFamily="18" charset="0"/>
                <a:cs typeface="Calibri" panose="020F0502020204030204" pitchFamily="34" charset="0"/>
              </a:rPr>
              <a:t>ü</a:t>
            </a:r>
            <a:endParaRPr lang="es-ES" sz="3200" b="1" dirty="0">
              <a:solidFill>
                <a:srgbClr val="92D05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4497C41-FBC4-4E02-93B4-1733F167282C}"/>
              </a:ext>
            </a:extLst>
          </p:cNvPr>
          <p:cNvSpPr txBox="1"/>
          <p:nvPr/>
        </p:nvSpPr>
        <p:spPr>
          <a:xfrm>
            <a:off x="8610600" y="4499693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Mejor comprensión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Smartphone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Entorno real</a:t>
            </a:r>
          </a:p>
        </p:txBody>
      </p:sp>
    </p:spTree>
    <p:extLst>
      <p:ext uri="{BB962C8B-B14F-4D97-AF65-F5344CB8AC3E}">
        <p14:creationId xmlns:p14="http://schemas.microsoft.com/office/powerpoint/2010/main" val="134211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7" grpId="0"/>
      <p:bldP spid="18" grpId="0"/>
      <p:bldP spid="5" grpId="0" animBg="1"/>
      <p:bldP spid="20" grpId="0"/>
      <p:bldP spid="13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710489" y="1383599"/>
            <a:ext cx="8771022" cy="2761169"/>
          </a:xfrm>
        </p:spPr>
        <p:txBody>
          <a:bodyPr rtlCol="0" anchor="ctr">
            <a:noAutofit/>
          </a:bodyPr>
          <a:lstStyle/>
          <a:p>
            <a:pPr algn="ctr"/>
            <a:r>
              <a:rPr lang="es-ES" sz="2800" b="1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CARACTERIZACIÓN Y VALIDACIÓN DE ALGORITMOS DE VISIÓN ARTIFICIAL PARA LA RESOLUCIÓN EN TIEMPO REAL DE PROBLEMAS EN ROBÓTICA AUTÓNOMA MÓVIL</a:t>
            </a:r>
            <a:b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s-E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../../../../../../../Downloads/udc_">
            <a:extLst>
              <a:ext uri="{FF2B5EF4-FFF2-40B4-BE49-F238E27FC236}">
                <a16:creationId xmlns:a16="http://schemas.microsoft.com/office/drawing/2014/main" id="{C3ED8FBD-6D7B-4A5E-B405-B31D59ECC4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2319" y="397362"/>
            <a:ext cx="3805555" cy="539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36AF5A-252B-4A84-818F-810B5DC923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773276" y="307189"/>
            <a:ext cx="952500" cy="8997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5419E31-D96F-43C1-B870-6C86E547393E}"/>
              </a:ext>
            </a:extLst>
          </p:cNvPr>
          <p:cNvSpPr/>
          <p:nvPr/>
        </p:nvSpPr>
        <p:spPr>
          <a:xfrm>
            <a:off x="1334317" y="4727018"/>
            <a:ext cx="7933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Grado en Ingeniería en Tecnologías Industriales</a:t>
            </a:r>
            <a:endParaRPr lang="es-E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23F05D-7879-4C60-AF83-949DAAC0661F}"/>
              </a:ext>
            </a:extLst>
          </p:cNvPr>
          <p:cNvSpPr/>
          <p:nvPr/>
        </p:nvSpPr>
        <p:spPr>
          <a:xfrm>
            <a:off x="6611635" y="6232599"/>
            <a:ext cx="5413341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400" indent="252095" algn="ctr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Pablo Vázquez López</a:t>
            </a:r>
            <a:endParaRPr lang="es-ES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13" name="3 Conector recto">
            <a:extLst>
              <a:ext uri="{FF2B5EF4-FFF2-40B4-BE49-F238E27FC236}">
                <a16:creationId xmlns:a16="http://schemas.microsoft.com/office/drawing/2014/main" id="{25D0AA2E-19CF-473A-8541-35D9D37CE32A}"/>
              </a:ext>
            </a:extLst>
          </p:cNvPr>
          <p:cNvCxnSpPr>
            <a:cxnSpLocks/>
          </p:cNvCxnSpPr>
          <p:nvPr/>
        </p:nvCxnSpPr>
        <p:spPr>
          <a:xfrm flipV="1">
            <a:off x="1334317" y="1249487"/>
            <a:ext cx="9127958" cy="1"/>
          </a:xfrm>
          <a:prstGeom prst="line">
            <a:avLst/>
          </a:prstGeom>
          <a:ln w="31680">
            <a:solidFill>
              <a:srgbClr val="D539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cxnSp>
        <p:nvCxnSpPr>
          <p:cNvPr id="16" name="3 Conector recto">
            <a:extLst>
              <a:ext uri="{FF2B5EF4-FFF2-40B4-BE49-F238E27FC236}">
                <a16:creationId xmlns:a16="http://schemas.microsoft.com/office/drawing/2014/main" id="{88212D0A-094F-4124-ADB7-81C0793DF887}"/>
              </a:ext>
            </a:extLst>
          </p:cNvPr>
          <p:cNvCxnSpPr>
            <a:cxnSpLocks/>
          </p:cNvCxnSpPr>
          <p:nvPr/>
        </p:nvCxnSpPr>
        <p:spPr>
          <a:xfrm flipV="1">
            <a:off x="1334317" y="3683101"/>
            <a:ext cx="9127958" cy="1"/>
          </a:xfrm>
          <a:prstGeom prst="line">
            <a:avLst/>
          </a:prstGeom>
          <a:ln w="31680">
            <a:solidFill>
              <a:srgbClr val="D539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0FEFBA-673C-425D-B6C2-BC83EA57F38A}"/>
              </a:ext>
            </a:extLst>
          </p:cNvPr>
          <p:cNvSpPr/>
          <p:nvPr/>
        </p:nvSpPr>
        <p:spPr>
          <a:xfrm>
            <a:off x="1334317" y="4144768"/>
            <a:ext cx="7933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4440" indent="252095" algn="ctr">
              <a:spcBef>
                <a:spcPts val="600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Trabajo </a:t>
            </a:r>
            <a:r>
              <a:rPr lang="es-ES" sz="2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 de Grado</a:t>
            </a:r>
            <a:endParaRPr lang="es-ES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9"/>
    </mc:Choice>
    <mc:Fallback xmlns="">
      <p:transition advTm="4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0821" y="6051509"/>
            <a:ext cx="2743200" cy="365125"/>
          </a:xfrm>
        </p:spPr>
        <p:txBody>
          <a:bodyPr/>
          <a:lstStyle/>
          <a:p>
            <a:fld id="{3BD8D4C0-850B-4A6C-934D-FC5A64F6F226}" type="slidenum">
              <a:rPr lang="es-ES" smtClean="0"/>
              <a:t>3</a:t>
            </a:fld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Introducción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8E0EF103-6D75-41C1-BEA7-9A0E4CFA45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35" name="Imagen 34" descr="../../../../../../../Downloads/udc_">
            <a:extLst>
              <a:ext uri="{FF2B5EF4-FFF2-40B4-BE49-F238E27FC236}">
                <a16:creationId xmlns:a16="http://schemas.microsoft.com/office/drawing/2014/main" id="{023951F4-4366-434A-8327-0F52CA2A24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657069E-9815-4E3F-8F46-0F82E43495DA}"/>
              </a:ext>
            </a:extLst>
          </p:cNvPr>
          <p:cNvSpPr/>
          <p:nvPr/>
        </p:nvSpPr>
        <p:spPr>
          <a:xfrm>
            <a:off x="596348" y="2161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Robótica autónoma móvil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51C64-77ED-427E-ABAC-584D4C01A442}"/>
              </a:ext>
            </a:extLst>
          </p:cNvPr>
          <p:cNvSpPr txBox="1"/>
          <p:nvPr/>
        </p:nvSpPr>
        <p:spPr>
          <a:xfrm>
            <a:off x="3403136" y="21610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1C6A3B-F717-499D-9ABF-C7FA978E8B92}"/>
              </a:ext>
            </a:extLst>
          </p:cNvPr>
          <p:cNvSpPr/>
          <p:nvPr/>
        </p:nvSpPr>
        <p:spPr>
          <a:xfrm>
            <a:off x="3788151" y="2149603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Robótica educativa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A40D19-AAA0-4A53-8C90-3582719ACB86}"/>
              </a:ext>
            </a:extLst>
          </p:cNvPr>
          <p:cNvSpPr/>
          <p:nvPr/>
        </p:nvSpPr>
        <p:spPr>
          <a:xfrm>
            <a:off x="6028829" y="2052509"/>
            <a:ext cx="2759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Basado en el uso de robots para la enseñanza de las asignaturas </a:t>
            </a:r>
            <a:endParaRPr lang="es-ES" sz="1600" dirty="0"/>
          </a:p>
        </p:txBody>
      </p:sp>
      <p:pic>
        <p:nvPicPr>
          <p:cNvPr id="37" name="Imagen14">
            <a:extLst>
              <a:ext uri="{FF2B5EF4-FFF2-40B4-BE49-F238E27FC236}">
                <a16:creationId xmlns:a16="http://schemas.microsoft.com/office/drawing/2014/main" id="{74A44E79-95EE-4C90-B3F2-9D5753D5F1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452877" y="3419269"/>
            <a:ext cx="1520234" cy="1392807"/>
          </a:xfrm>
          <a:prstGeom prst="rect">
            <a:avLst/>
          </a:prstGeom>
        </p:spPr>
      </p:pic>
      <p:pic>
        <p:nvPicPr>
          <p:cNvPr id="1026" name="Picture 2" descr="Robot NAO (con imágenes) | Robots reales">
            <a:extLst>
              <a:ext uri="{FF2B5EF4-FFF2-40B4-BE49-F238E27FC236}">
                <a16:creationId xmlns:a16="http://schemas.microsoft.com/office/drawing/2014/main" id="{87E87938-71A9-44E8-8CB5-6736267B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59" y="3627958"/>
            <a:ext cx="1520233" cy="26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FC95568-0A4C-4313-914A-EFB6FADD3498}"/>
              </a:ext>
            </a:extLst>
          </p:cNvPr>
          <p:cNvSpPr/>
          <p:nvPr/>
        </p:nvSpPr>
        <p:spPr>
          <a:xfrm>
            <a:off x="8900647" y="1541273"/>
            <a:ext cx="129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Robótica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D252763-E2ED-486E-ADDE-D91249CFB5F2}"/>
              </a:ext>
            </a:extLst>
          </p:cNvPr>
          <p:cNvSpPr/>
          <p:nvPr/>
        </p:nvSpPr>
        <p:spPr>
          <a:xfrm>
            <a:off x="8900647" y="2326475"/>
            <a:ext cx="2897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STEM</a:t>
            </a:r>
            <a:endParaRPr lang="es-ES" sz="1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892FF7F-6D45-4E8D-87AE-1756D6871175}"/>
              </a:ext>
            </a:extLst>
          </p:cNvPr>
          <p:cNvSpPr txBox="1"/>
          <p:nvPr/>
        </p:nvSpPr>
        <p:spPr>
          <a:xfrm>
            <a:off x="5811552" y="217881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3B69E9E-8802-44B1-BF54-C38B945E7EA9}"/>
              </a:ext>
            </a:extLst>
          </p:cNvPr>
          <p:cNvSpPr/>
          <p:nvPr/>
        </p:nvSpPr>
        <p:spPr>
          <a:xfrm>
            <a:off x="8900647" y="2730057"/>
            <a:ext cx="3118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Resolución de problemas reales</a:t>
            </a:r>
            <a:endParaRPr lang="es-ES" sz="16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65C48B-70FC-4A0D-9861-4D8C9776DC68}"/>
              </a:ext>
            </a:extLst>
          </p:cNvPr>
          <p:cNvSpPr/>
          <p:nvPr/>
        </p:nvSpPr>
        <p:spPr>
          <a:xfrm>
            <a:off x="8900647" y="1946419"/>
            <a:ext cx="177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Programación</a:t>
            </a:r>
          </a:p>
        </p:txBody>
      </p:sp>
      <p:sp>
        <p:nvSpPr>
          <p:cNvPr id="55" name="Abrir llave 54">
            <a:extLst>
              <a:ext uri="{FF2B5EF4-FFF2-40B4-BE49-F238E27FC236}">
                <a16:creationId xmlns:a16="http://schemas.microsoft.com/office/drawing/2014/main" id="{A797DEA6-4F20-4BDC-8718-D4DD147CCA7F}"/>
              </a:ext>
            </a:extLst>
          </p:cNvPr>
          <p:cNvSpPr/>
          <p:nvPr/>
        </p:nvSpPr>
        <p:spPr>
          <a:xfrm>
            <a:off x="8788225" y="1442973"/>
            <a:ext cx="174246" cy="184102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4D3BC1-C25C-418F-A015-5589F8BBC94A}"/>
              </a:ext>
            </a:extLst>
          </p:cNvPr>
          <p:cNvSpPr txBox="1"/>
          <p:nvPr/>
        </p:nvSpPr>
        <p:spPr>
          <a:xfrm>
            <a:off x="398044" y="3177757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Problemática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C3BDA41-5A27-49FB-A2BB-6EED10A77D8D}"/>
              </a:ext>
            </a:extLst>
          </p:cNvPr>
          <p:cNvSpPr txBox="1"/>
          <p:nvPr/>
        </p:nvSpPr>
        <p:spPr>
          <a:xfrm>
            <a:off x="2568886" y="3997318"/>
            <a:ext cx="366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No permiten acercamiento real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AEE856-D9A1-4214-A91D-02A152BCFDF6}"/>
              </a:ext>
            </a:extLst>
          </p:cNvPr>
          <p:cNvSpPr txBox="1"/>
          <p:nvPr/>
        </p:nvSpPr>
        <p:spPr>
          <a:xfrm>
            <a:off x="2569125" y="4432940"/>
            <a:ext cx="3743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Capacidad cómputo insuficiente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A4568E0-93A1-4098-8426-6487C80A1F5E}"/>
              </a:ext>
            </a:extLst>
          </p:cNvPr>
          <p:cNvSpPr txBox="1"/>
          <p:nvPr/>
        </p:nvSpPr>
        <p:spPr>
          <a:xfrm>
            <a:off x="2610832" y="487507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Sensorización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mínima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9B92FB4-4B9F-44CF-A816-3176449DF265}"/>
              </a:ext>
            </a:extLst>
          </p:cNvPr>
          <p:cNvSpPr txBox="1"/>
          <p:nvPr/>
        </p:nvSpPr>
        <p:spPr>
          <a:xfrm>
            <a:off x="2619270" y="5312707"/>
            <a:ext cx="2404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No adaptan su uso</a:t>
            </a:r>
          </a:p>
        </p:txBody>
      </p:sp>
      <p:pic>
        <p:nvPicPr>
          <p:cNvPr id="1036" name="Picture 12" descr="4.3.1 ANALISIS DE UNA SITUACION PROBLEMATICA | andreagirl2000">
            <a:extLst>
              <a:ext uri="{FF2B5EF4-FFF2-40B4-BE49-F238E27FC236}">
                <a16:creationId xmlns:a16="http://schemas.microsoft.com/office/drawing/2014/main" id="{4961CCF5-F17B-4FC5-903F-C50A93F0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" y="3595294"/>
            <a:ext cx="2606114" cy="26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71E9AF6D-E480-4612-A249-5E4FCFE84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442" y="4882552"/>
            <a:ext cx="1630643" cy="1618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55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"/>
    </mc:Choice>
    <mc:Fallback xmlns="">
      <p:transition spd="slow" advTm="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/>
      <p:bldP spid="10" grpId="0"/>
      <p:bldP spid="39" grpId="0"/>
      <p:bldP spid="15" grpId="0"/>
      <p:bldP spid="16" grpId="0"/>
      <p:bldP spid="55" grpId="0" animBg="1"/>
      <p:bldP spid="57" grpId="0"/>
      <p:bldP spid="60" grpId="0"/>
      <p:bldP spid="64" grpId="0"/>
      <p:bldP spid="65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897" y="6348544"/>
            <a:ext cx="2743200" cy="365125"/>
          </a:xfrm>
        </p:spPr>
        <p:txBody>
          <a:bodyPr/>
          <a:lstStyle/>
          <a:p>
            <a:fld id="{3BD8D4C0-850B-4A6C-934D-FC5A64F6F226}" type="slidenum">
              <a:rPr lang="es-ES" smtClean="0"/>
              <a:t>4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-500108" y="48154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Introducción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7D179E6-669B-432D-AD4B-2AEC248EC6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25" name="Imagen 24" descr="../../../../../../../Downloads/udc_">
            <a:extLst>
              <a:ext uri="{FF2B5EF4-FFF2-40B4-BE49-F238E27FC236}">
                <a16:creationId xmlns:a16="http://schemas.microsoft.com/office/drawing/2014/main" id="{BD5765CA-6443-4304-BCDF-9796D9C166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sp>
        <p:nvSpPr>
          <p:cNvPr id="30" name="Marcador de posición de contenido 5">
            <a:extLst>
              <a:ext uri="{FF2B5EF4-FFF2-40B4-BE49-F238E27FC236}">
                <a16:creationId xmlns:a16="http://schemas.microsoft.com/office/drawing/2014/main" id="{0787BDB9-94B1-4CB4-AB6C-82C17FBBB25D}"/>
              </a:ext>
            </a:extLst>
          </p:cNvPr>
          <p:cNvSpPr txBox="1">
            <a:spLocks/>
          </p:cNvSpPr>
          <p:nvPr/>
        </p:nvSpPr>
        <p:spPr>
          <a:xfrm>
            <a:off x="1121438" y="2733859"/>
            <a:ext cx="1579409" cy="74105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Robobo</a:t>
            </a:r>
          </a:p>
        </p:txBody>
      </p:sp>
      <p:pic>
        <p:nvPicPr>
          <p:cNvPr id="31" name="Imagen71">
            <a:extLst>
              <a:ext uri="{FF2B5EF4-FFF2-40B4-BE49-F238E27FC236}">
                <a16:creationId xmlns:a16="http://schemas.microsoft.com/office/drawing/2014/main" id="{E20BE0B5-BAEA-4081-A788-9CAAE62768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80573" y="3163998"/>
            <a:ext cx="1804670" cy="207137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A9E2282D-1649-4BE1-9820-E48E8A64B0A4}"/>
              </a:ext>
            </a:extLst>
          </p:cNvPr>
          <p:cNvSpPr txBox="1"/>
          <p:nvPr/>
        </p:nvSpPr>
        <p:spPr>
          <a:xfrm>
            <a:off x="496757" y="5462687"/>
            <a:ext cx="299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Robot educativo creado por MINT S.L, </a:t>
            </a:r>
            <a:r>
              <a:rPr lang="es-ES" sz="1600" i="1" dirty="0">
                <a:latin typeface="Verdana" panose="020B0604030504040204" pitchFamily="34" charset="0"/>
                <a:ea typeface="Verdana" panose="020B0604030504040204" pitchFamily="34" charset="0"/>
              </a:rPr>
              <a:t>spin-off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 de la UDC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FE5B1E5-92C7-48B8-B766-75ADC6E553EB}"/>
              </a:ext>
            </a:extLst>
          </p:cNvPr>
          <p:cNvSpPr txBox="1"/>
          <p:nvPr/>
        </p:nvSpPr>
        <p:spPr>
          <a:xfrm>
            <a:off x="702388" y="1606730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Solución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0BD73C-81A5-4A2A-B048-55F905D5A321}"/>
              </a:ext>
            </a:extLst>
          </p:cNvPr>
          <p:cNvSpPr txBox="1"/>
          <p:nvPr/>
        </p:nvSpPr>
        <p:spPr>
          <a:xfrm>
            <a:off x="1619223" y="16226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F0577C6-8735-4A9A-9931-1FDC27252D76}"/>
              </a:ext>
            </a:extLst>
          </p:cNvPr>
          <p:cNvSpPr/>
          <p:nvPr/>
        </p:nvSpPr>
        <p:spPr>
          <a:xfrm>
            <a:off x="1895747" y="1621745"/>
            <a:ext cx="5258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Tender hacía el uso de todas estas herramientas 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B5D1BA2-6EB5-4368-8012-77AE2EB4F51A}"/>
              </a:ext>
            </a:extLst>
          </p:cNvPr>
          <p:cNvSpPr/>
          <p:nvPr/>
        </p:nvSpPr>
        <p:spPr>
          <a:xfrm>
            <a:off x="6901991" y="1159886"/>
            <a:ext cx="4690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Robots capaces de manejar estos algoritmos avanzados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D9586FB-8711-43E1-A07E-A1EE7DAB66DC}"/>
              </a:ext>
            </a:extLst>
          </p:cNvPr>
          <p:cNvSpPr/>
          <p:nvPr/>
        </p:nvSpPr>
        <p:spPr>
          <a:xfrm>
            <a:off x="6971613" y="2021589"/>
            <a:ext cx="4739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necesidad de cursar titulaciones especializadas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D9173CCF-C0DC-4121-906A-4D4393C1F73C}"/>
              </a:ext>
            </a:extLst>
          </p:cNvPr>
          <p:cNvSpPr/>
          <p:nvPr/>
        </p:nvSpPr>
        <p:spPr>
          <a:xfrm>
            <a:off x="7678138" y="48124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Requieren ser caracterizados</a:t>
            </a:r>
            <a:endParaRPr lang="es-ES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5FB2D8A9-12F9-4406-A8EC-8781FF345847}"/>
              </a:ext>
            </a:extLst>
          </p:cNvPr>
          <p:cNvSpPr/>
          <p:nvPr/>
        </p:nvSpPr>
        <p:spPr>
          <a:xfrm>
            <a:off x="6761733" y="4015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Adaptar su uso para ejecución en </a:t>
            </a:r>
            <a:r>
              <a:rPr lang="es-ES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smartphone</a:t>
            </a:r>
            <a:endParaRPr lang="es-ES" i="1" dirty="0"/>
          </a:p>
        </p:txBody>
      </p:sp>
      <p:pic>
        <p:nvPicPr>
          <p:cNvPr id="2060" name="Picture 12" descr="At A Glance - Computer Vision - DisruptionHub">
            <a:extLst>
              <a:ext uri="{FF2B5EF4-FFF2-40B4-BE49-F238E27FC236}">
                <a16:creationId xmlns:a16="http://schemas.microsoft.com/office/drawing/2014/main" id="{587FFF91-C3FB-4A70-BAF9-388B5C00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72" y="3474913"/>
            <a:ext cx="2418828" cy="16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28FB71C0-B895-4F12-8213-5A57A17A99B7}"/>
              </a:ext>
            </a:extLst>
          </p:cNvPr>
          <p:cNvSpPr txBox="1"/>
          <p:nvPr/>
        </p:nvSpPr>
        <p:spPr>
          <a:xfrm>
            <a:off x="3972590" y="2936724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Visión artificial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97BF4023-8501-4D93-9D02-8918D1BA008B}"/>
              </a:ext>
            </a:extLst>
          </p:cNvPr>
          <p:cNvCxnSpPr>
            <a:cxnSpLocks/>
          </p:cNvCxnSpPr>
          <p:nvPr/>
        </p:nvCxnSpPr>
        <p:spPr>
          <a:xfrm flipV="1">
            <a:off x="6971613" y="1301471"/>
            <a:ext cx="470378" cy="518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AD506B5-CE3F-4BCB-AC95-E95C28770990}"/>
              </a:ext>
            </a:extLst>
          </p:cNvPr>
          <p:cNvCxnSpPr>
            <a:cxnSpLocks/>
          </p:cNvCxnSpPr>
          <p:nvPr/>
        </p:nvCxnSpPr>
        <p:spPr>
          <a:xfrm>
            <a:off x="6971613" y="1805951"/>
            <a:ext cx="412060" cy="449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DF7D76C-D76C-4EA1-98E0-310CEE104835}"/>
              </a:ext>
            </a:extLst>
          </p:cNvPr>
          <p:cNvSpPr txBox="1"/>
          <p:nvPr/>
        </p:nvSpPr>
        <p:spPr>
          <a:xfrm>
            <a:off x="6236345" y="4044127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72F6BD18-EAAD-48AC-8EC2-3E67CDCEDC13}"/>
              </a:ext>
            </a:extLst>
          </p:cNvPr>
          <p:cNvCxnSpPr/>
          <p:nvPr/>
        </p:nvCxnSpPr>
        <p:spPr>
          <a:xfrm>
            <a:off x="9075761" y="4382681"/>
            <a:ext cx="0" cy="435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426CB694-B9E7-4285-811C-E35282B446A4}"/>
              </a:ext>
            </a:extLst>
          </p:cNvPr>
          <p:cNvCxnSpPr/>
          <p:nvPr/>
        </p:nvCxnSpPr>
        <p:spPr>
          <a:xfrm>
            <a:off x="9075761" y="5147631"/>
            <a:ext cx="0" cy="435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0F5221B-F589-4E05-99A7-9A2D8DD67E91}"/>
              </a:ext>
            </a:extLst>
          </p:cNvPr>
          <p:cNvSpPr/>
          <p:nvPr/>
        </p:nvSpPr>
        <p:spPr>
          <a:xfrm>
            <a:off x="7678138" y="5541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Documentación técnica</a:t>
            </a:r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85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"/>
    </mc:Choice>
    <mc:Fallback xmlns="">
      <p:transition spd="slow" advTm="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/>
      <p:bldP spid="37" grpId="0"/>
      <p:bldP spid="39" grpId="0"/>
      <p:bldP spid="40" grpId="0"/>
      <p:bldP spid="41" grpId="0"/>
      <p:bldP spid="57" grpId="0"/>
      <p:bldP spid="59" grpId="0"/>
      <p:bldP spid="53" grpId="0"/>
      <p:bldP spid="66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5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D27615-1430-46BF-AD31-D16D5E14B086}"/>
              </a:ext>
            </a:extLst>
          </p:cNvPr>
          <p:cNvSpPr txBox="1"/>
          <p:nvPr/>
        </p:nvSpPr>
        <p:spPr>
          <a:xfrm>
            <a:off x="1609725" y="2105682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1. 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7BA3B4-9EB0-473C-92F7-5A4B33452CDE}"/>
              </a:ext>
            </a:extLst>
          </p:cNvPr>
          <p:cNvSpPr txBox="1"/>
          <p:nvPr/>
        </p:nvSpPr>
        <p:spPr>
          <a:xfrm>
            <a:off x="1609725" y="2902632"/>
            <a:ext cx="208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2. Objetivos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380971-EAF4-49FF-8D27-6AE2DD0DFD1F}"/>
              </a:ext>
            </a:extLst>
          </p:cNvPr>
          <p:cNvSpPr txBox="1"/>
          <p:nvPr/>
        </p:nvSpPr>
        <p:spPr>
          <a:xfrm>
            <a:off x="1609725" y="3699582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3. Metodología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C11702-5E9F-483B-9998-9ECC337551BC}"/>
              </a:ext>
            </a:extLst>
          </p:cNvPr>
          <p:cNvSpPr txBox="1"/>
          <p:nvPr/>
        </p:nvSpPr>
        <p:spPr>
          <a:xfrm>
            <a:off x="1609725" y="4496532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4. Resultados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715DF2-9B68-412E-957F-36D16A935453}"/>
              </a:ext>
            </a:extLst>
          </p:cNvPr>
          <p:cNvSpPr txBox="1"/>
          <p:nvPr/>
        </p:nvSpPr>
        <p:spPr>
          <a:xfrm>
            <a:off x="1609725" y="529348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5. Discusión y conclusiones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618E71FF-34D0-4CFD-9161-F772B2BFD3AF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Contenido</a:t>
            </a: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0793E9BE-917A-43D5-85D0-D57D327256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64" name="Imagen 63" descr="../../../../../../../Downloads/udc_">
            <a:extLst>
              <a:ext uri="{FF2B5EF4-FFF2-40B4-BE49-F238E27FC236}">
                <a16:creationId xmlns:a16="http://schemas.microsoft.com/office/drawing/2014/main" id="{77FAC6E4-4564-44D5-AC0F-48ACE771EE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"/>
    </mc:Choice>
    <mc:Fallback xmlns="">
      <p:transition spd="slow" advTm="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25612 -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6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Objetivos</a:t>
            </a:r>
          </a:p>
        </p:txBody>
      </p:sp>
      <p:sp>
        <p:nvSpPr>
          <p:cNvPr id="7" name="Marcador de posición de texto 3">
            <a:extLst>
              <a:ext uri="{FF2B5EF4-FFF2-40B4-BE49-F238E27FC236}">
                <a16:creationId xmlns:a16="http://schemas.microsoft.com/office/drawing/2014/main" id="{232AE954-AA2C-4574-9826-7AB8E88B2003}"/>
              </a:ext>
            </a:extLst>
          </p:cNvPr>
          <p:cNvSpPr txBox="1">
            <a:spLocks/>
          </p:cNvSpPr>
          <p:nvPr/>
        </p:nvSpPr>
        <p:spPr>
          <a:xfrm>
            <a:off x="1378077" y="2134630"/>
            <a:ext cx="3396996" cy="330200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principal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7560F6-CB47-43DE-B4AB-8CB8C678A2F4}"/>
              </a:ext>
            </a:extLst>
          </p:cNvPr>
          <p:cNvSpPr txBox="1"/>
          <p:nvPr/>
        </p:nvSpPr>
        <p:spPr>
          <a:xfrm>
            <a:off x="4864352" y="2011133"/>
            <a:ext cx="594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caracterización y validación de tres algoritmos de visión artificial desarrollados para su uso en tiempo real en un robot móvil</a:t>
            </a:r>
          </a:p>
          <a:p>
            <a:pPr algn="just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42B63B-DDA0-445C-95CF-091710568EA1}"/>
              </a:ext>
            </a:extLst>
          </p:cNvPr>
          <p:cNvSpPr txBox="1"/>
          <p:nvPr/>
        </p:nvSpPr>
        <p:spPr>
          <a:xfrm>
            <a:off x="1266950" y="3429000"/>
            <a:ext cx="7194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Conocer el robot móvil definido por el Grupo Integrado de Ingeniería de la UDC (GII).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CD13CE-3EEC-44BF-9492-4E1962B53E0D}"/>
              </a:ext>
            </a:extLst>
          </p:cNvPr>
          <p:cNvSpPr txBox="1"/>
          <p:nvPr/>
        </p:nvSpPr>
        <p:spPr>
          <a:xfrm>
            <a:off x="1266950" y="4152096"/>
            <a:ext cx="7194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Establecer una metodología de pruebas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AF59CE-AB3D-41CD-8DE1-399C6E6D994F}"/>
              </a:ext>
            </a:extLst>
          </p:cNvPr>
          <p:cNvSpPr txBox="1"/>
          <p:nvPr/>
        </p:nvSpPr>
        <p:spPr>
          <a:xfrm>
            <a:off x="1266950" y="4628971"/>
            <a:ext cx="7194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Caracterizar el algoritmo de detección de objetos en tiempo real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B932C5-7C00-453D-99CC-336066615846}"/>
              </a:ext>
            </a:extLst>
          </p:cNvPr>
          <p:cNvSpPr txBox="1"/>
          <p:nvPr/>
        </p:nvSpPr>
        <p:spPr>
          <a:xfrm>
            <a:off x="1266950" y="5105846"/>
            <a:ext cx="7194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Caracterizar el algoritmo de detección de carriles en tiempo real</a:t>
            </a:r>
            <a:endParaRPr lang="es-ES" sz="20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304145-B59B-4646-9B48-9DEAD512815C}"/>
              </a:ext>
            </a:extLst>
          </p:cNvPr>
          <p:cNvSpPr txBox="1"/>
          <p:nvPr/>
        </p:nvSpPr>
        <p:spPr>
          <a:xfrm>
            <a:off x="1266950" y="5582721"/>
            <a:ext cx="848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Caracterizar el algoritmo de detección de marcadores ArUco en tiempo real</a:t>
            </a:r>
            <a:endParaRPr lang="es-ES" sz="20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44EBFD1-3458-47C3-8337-45F78CC44F70}"/>
              </a:ext>
            </a:extLst>
          </p:cNvPr>
          <p:cNvCxnSpPr>
            <a:cxnSpLocks/>
          </p:cNvCxnSpPr>
          <p:nvPr/>
        </p:nvCxnSpPr>
        <p:spPr>
          <a:xfrm>
            <a:off x="4340723" y="2293476"/>
            <a:ext cx="4143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D5B28B34-3712-4997-87EF-DDF8E453BA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6" name="Imagen 15" descr="../../../../../../../Downloads/udc_">
            <a:extLst>
              <a:ext uri="{FF2B5EF4-FFF2-40B4-BE49-F238E27FC236}">
                <a16:creationId xmlns:a16="http://schemas.microsoft.com/office/drawing/2014/main" id="{EF9BC649-9E36-41AA-BA96-4D3D8DD23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6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"/>
    </mc:Choice>
    <mc:Fallback xmlns="">
      <p:transition spd="slow" advTm="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7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D27615-1430-46BF-AD31-D16D5E14B086}"/>
              </a:ext>
            </a:extLst>
          </p:cNvPr>
          <p:cNvSpPr txBox="1"/>
          <p:nvPr/>
        </p:nvSpPr>
        <p:spPr>
          <a:xfrm>
            <a:off x="1609725" y="2105682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1. 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7BA3B4-9EB0-473C-92F7-5A4B33452CDE}"/>
              </a:ext>
            </a:extLst>
          </p:cNvPr>
          <p:cNvSpPr txBox="1"/>
          <p:nvPr/>
        </p:nvSpPr>
        <p:spPr>
          <a:xfrm>
            <a:off x="1609725" y="2902632"/>
            <a:ext cx="208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2.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C11702-5E9F-483B-9998-9ECC337551BC}"/>
              </a:ext>
            </a:extLst>
          </p:cNvPr>
          <p:cNvSpPr txBox="1"/>
          <p:nvPr/>
        </p:nvSpPr>
        <p:spPr>
          <a:xfrm>
            <a:off x="1609725" y="4496532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4. Resultados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715DF2-9B68-412E-957F-36D16A935453}"/>
              </a:ext>
            </a:extLst>
          </p:cNvPr>
          <p:cNvSpPr txBox="1"/>
          <p:nvPr/>
        </p:nvSpPr>
        <p:spPr>
          <a:xfrm>
            <a:off x="1609725" y="529348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5. Discusión y conclusiones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618E71FF-34D0-4CFD-9161-F772B2BFD3AF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Contenido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CC9BD3-468A-4C64-AB85-209CACE65014}"/>
              </a:ext>
            </a:extLst>
          </p:cNvPr>
          <p:cNvSpPr txBox="1"/>
          <p:nvPr/>
        </p:nvSpPr>
        <p:spPr>
          <a:xfrm>
            <a:off x="1609725" y="3716658"/>
            <a:ext cx="272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Metodología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5AF8CAE-CF33-4B62-A963-35341D9E6A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3" name="Imagen 12" descr="../../../../../../../Downloads/udc_">
            <a:extLst>
              <a:ext uri="{FF2B5EF4-FFF2-40B4-BE49-F238E27FC236}">
                <a16:creationId xmlns:a16="http://schemas.microsoft.com/office/drawing/2014/main" id="{DC5365D1-83C5-4EB3-9210-2E4D2ED54D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1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"/>
    </mc:Choice>
    <mc:Fallback xmlns="">
      <p:transition spd="slow" advTm="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82 -4.81481E-6 L 0.21758 -0.00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BD8D4C0-850B-4A6C-934D-FC5A64F6F226}" type="slidenum">
              <a:rPr lang="es-ES" smtClean="0"/>
              <a:t>8</a:t>
            </a:fld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AA0DF4F-EFA1-41FE-A67D-B3C2AD6D3917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Metodología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405875-E57B-4B99-9BAD-CEE3C5552E71}"/>
              </a:ext>
            </a:extLst>
          </p:cNvPr>
          <p:cNvSpPr txBox="1"/>
          <p:nvPr/>
        </p:nvSpPr>
        <p:spPr>
          <a:xfrm>
            <a:off x="1445777" y="2384643"/>
            <a:ext cx="428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Conocer y analizar el algoritmo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F66FB-ED46-43FC-9C6A-6AD16DFA6D41}"/>
              </a:ext>
            </a:extLst>
          </p:cNvPr>
          <p:cNvSpPr txBox="1"/>
          <p:nvPr/>
        </p:nvSpPr>
        <p:spPr>
          <a:xfrm>
            <a:off x="1469882" y="2937292"/>
            <a:ext cx="3832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Establecer rangos de uso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59C95B-9CEE-4795-B3A8-39A7FA2CDE17}"/>
              </a:ext>
            </a:extLst>
          </p:cNvPr>
          <p:cNvSpPr txBox="1"/>
          <p:nvPr/>
        </p:nvSpPr>
        <p:spPr>
          <a:xfrm>
            <a:off x="1469882" y="3492991"/>
            <a:ext cx="429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Definir las medidas a realizar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225E6C-58C8-4599-9FF5-0CBF90617A54}"/>
              </a:ext>
            </a:extLst>
          </p:cNvPr>
          <p:cNvSpPr txBox="1"/>
          <p:nvPr/>
        </p:nvSpPr>
        <p:spPr>
          <a:xfrm>
            <a:off x="1445776" y="4071207"/>
            <a:ext cx="356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Realizar las medidas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2F1101A-FD1A-4373-9487-9D176B57D26A}"/>
              </a:ext>
            </a:extLst>
          </p:cNvPr>
          <p:cNvSpPr txBox="1"/>
          <p:nvPr/>
        </p:nvSpPr>
        <p:spPr>
          <a:xfrm>
            <a:off x="1469882" y="4655982"/>
            <a:ext cx="388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Análisis de los resultados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DE2CCF7-2B9B-4CEB-9FD9-8E30938C2AD0}"/>
              </a:ext>
            </a:extLst>
          </p:cNvPr>
          <p:cNvSpPr/>
          <p:nvPr/>
        </p:nvSpPr>
        <p:spPr>
          <a:xfrm>
            <a:off x="1445776" y="5234198"/>
            <a:ext cx="3993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Extracción de conclusiones</a:t>
            </a:r>
          </a:p>
        </p:txBody>
      </p:sp>
      <p:pic>
        <p:nvPicPr>
          <p:cNvPr id="13" name="Picture 2" descr="Qué es la metodología? Definición, características y tipos - Como ...">
            <a:extLst>
              <a:ext uri="{FF2B5EF4-FFF2-40B4-BE49-F238E27FC236}">
                <a16:creationId xmlns:a16="http://schemas.microsoft.com/office/drawing/2014/main" id="{5FEA0556-8E55-45F9-A87C-08AF83729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48" y="2174136"/>
            <a:ext cx="5635752" cy="352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F3E97F-A8A8-4E7D-A8BD-D110727E00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5" name="Imagen 14" descr="../../../../../../../Downloads/udc_">
            <a:extLst>
              <a:ext uri="{FF2B5EF4-FFF2-40B4-BE49-F238E27FC236}">
                <a16:creationId xmlns:a16="http://schemas.microsoft.com/office/drawing/2014/main" id="{05FFF134-74FE-46DF-A3A7-BFCC57431F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67282F9-4582-4E4C-ADD1-AB9E8CBF003F}"/>
              </a:ext>
            </a:extLst>
          </p:cNvPr>
          <p:cNvSpPr/>
          <p:nvPr/>
        </p:nvSpPr>
        <p:spPr>
          <a:xfrm>
            <a:off x="5015671" y="5210047"/>
            <a:ext cx="3993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Usuario final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31D3388-99EA-47E5-8198-1CE7234E1AD1}"/>
              </a:ext>
            </a:extLst>
          </p:cNvPr>
          <p:cNvSpPr/>
          <p:nvPr/>
        </p:nvSpPr>
        <p:spPr>
          <a:xfrm>
            <a:off x="6748387" y="5171398"/>
            <a:ext cx="4007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Indicaciones propiedades y rangos máximos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F689EEB-C25B-48AA-B4BF-0F78F7B3A7E6}"/>
              </a:ext>
            </a:extLst>
          </p:cNvPr>
          <p:cNvSpPr txBox="1"/>
          <p:nvPr/>
        </p:nvSpPr>
        <p:spPr>
          <a:xfrm>
            <a:off x="5061761" y="52254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A8F8589-349F-43F4-91E4-500089C42A17}"/>
              </a:ext>
            </a:extLst>
          </p:cNvPr>
          <p:cNvSpPr txBox="1"/>
          <p:nvPr/>
        </p:nvSpPr>
        <p:spPr>
          <a:xfrm>
            <a:off x="6924567" y="521004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"/>
    </mc:Choice>
    <mc:Fallback xmlns="">
      <p:transition spd="slow" advTm="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6" grpId="0"/>
      <p:bldP spid="19" grpId="0"/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DF69DC-3A8C-45FF-A497-302A33C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D4C0-850B-4A6C-934D-FC5A64F6F226}" type="slidenum">
              <a:rPr lang="es-ES" smtClean="0"/>
              <a:t>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D27615-1430-46BF-AD31-D16D5E14B086}"/>
              </a:ext>
            </a:extLst>
          </p:cNvPr>
          <p:cNvSpPr txBox="1"/>
          <p:nvPr/>
        </p:nvSpPr>
        <p:spPr>
          <a:xfrm>
            <a:off x="1609725" y="2105682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1. 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7BA3B4-9EB0-473C-92F7-5A4B33452CDE}"/>
              </a:ext>
            </a:extLst>
          </p:cNvPr>
          <p:cNvSpPr txBox="1"/>
          <p:nvPr/>
        </p:nvSpPr>
        <p:spPr>
          <a:xfrm>
            <a:off x="1609725" y="2902632"/>
            <a:ext cx="208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2. Objetivos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715DF2-9B68-412E-957F-36D16A935453}"/>
              </a:ext>
            </a:extLst>
          </p:cNvPr>
          <p:cNvSpPr txBox="1"/>
          <p:nvPr/>
        </p:nvSpPr>
        <p:spPr>
          <a:xfrm>
            <a:off x="1607623" y="5210424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5. Discusión y conclusiones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618E71FF-34D0-4CFD-9161-F772B2BFD3AF}"/>
              </a:ext>
            </a:extLst>
          </p:cNvPr>
          <p:cNvSpPr txBox="1">
            <a:spLocks/>
          </p:cNvSpPr>
          <p:nvPr/>
        </p:nvSpPr>
        <p:spPr>
          <a:xfrm>
            <a:off x="-186210" y="623928"/>
            <a:ext cx="12803041" cy="1481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a typeface="Verdana" panose="020B0604030504040204" pitchFamily="34" charset="0"/>
              </a:rPr>
              <a:t>Contenido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CC9BD3-468A-4C64-AB85-209CACE65014}"/>
              </a:ext>
            </a:extLst>
          </p:cNvPr>
          <p:cNvSpPr txBox="1"/>
          <p:nvPr/>
        </p:nvSpPr>
        <p:spPr>
          <a:xfrm>
            <a:off x="1609725" y="3716658"/>
            <a:ext cx="272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Metodología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5C16A4-065C-4B38-9FDB-C8D982CF9686}"/>
              </a:ext>
            </a:extLst>
          </p:cNvPr>
          <p:cNvSpPr txBox="1"/>
          <p:nvPr/>
        </p:nvSpPr>
        <p:spPr>
          <a:xfrm>
            <a:off x="1609725" y="4484317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4. Resultados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C5EB0A-672D-4B35-B2F1-EC64957CB046}"/>
              </a:ext>
            </a:extLst>
          </p:cNvPr>
          <p:cNvSpPr txBox="1"/>
          <p:nvPr/>
        </p:nvSpPr>
        <p:spPr>
          <a:xfrm>
            <a:off x="2809875" y="4871425"/>
            <a:ext cx="37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Detección de objetos en tiempo real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F9A1962-8003-4561-8FA9-04FAFADC5546}"/>
              </a:ext>
            </a:extLst>
          </p:cNvPr>
          <p:cNvSpPr txBox="1"/>
          <p:nvPr/>
        </p:nvSpPr>
        <p:spPr>
          <a:xfrm>
            <a:off x="2809875" y="5173546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Detección de carriles en tiempo real y control de movimiento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499613-8949-4217-ADAB-69F4D20F45B6}"/>
              </a:ext>
            </a:extLst>
          </p:cNvPr>
          <p:cNvSpPr txBox="1"/>
          <p:nvPr/>
        </p:nvSpPr>
        <p:spPr>
          <a:xfrm>
            <a:off x="2809875" y="5476372"/>
            <a:ext cx="484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Detección de marcadores ArUcos en tiempo real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68C491D-2293-4CF5-9191-92B2AD897A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79097" y="131931"/>
            <a:ext cx="864602" cy="816761"/>
          </a:xfrm>
          <a:prstGeom prst="rect">
            <a:avLst/>
          </a:prstGeom>
        </p:spPr>
      </p:pic>
      <p:pic>
        <p:nvPicPr>
          <p:cNvPr id="17" name="Imagen 16" descr="../../../../../../../Downloads/udc_">
            <a:extLst>
              <a:ext uri="{FF2B5EF4-FFF2-40B4-BE49-F238E27FC236}">
                <a16:creationId xmlns:a16="http://schemas.microsoft.com/office/drawing/2014/main" id="{26F43137-1A31-469C-B2C6-5981C24EDD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8044" y="246728"/>
            <a:ext cx="2659481" cy="37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8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"/>
    </mc:Choice>
    <mc:Fallback xmlns="">
      <p:transition spd="slow" advTm="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00013 0.109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21406 0.001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2|0.1|0.1|0.1|0.1|0.1|0.1|0.1|0.1|0.1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2|0.1|0.1|0.1|0.1|0.1|0.1|0.1|0.1|0.1|0.1|0.1|0.1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|0.1|0.2|0.1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3|0.8|0.3|0.3|0.3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4.2|8.7|3.9|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|2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9.7|10.3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2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</TotalTime>
  <Words>2606</Words>
  <Application>Microsoft Office PowerPoint</Application>
  <PresentationFormat>Panorámica</PresentationFormat>
  <Paragraphs>459</Paragraphs>
  <Slides>27</Slides>
  <Notes>4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Tema de Office</vt:lpstr>
      <vt:lpstr> CARACTERIZACIÓN Y VALIDACIÓN DE ALGORITMOS DE VISIÓN ARTIFICIAL PARA LA RESOLUCIÓN EN TIEMPO REAL DE PROBLEMAS EN ROBÓTICA AUTÓNOMA MÓVIL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 CARACTERIZACIÓN Y VALIDACIÓN DE ALGORITMOS DE VISIÓN ARTIFICIAL PARA LA RESOLUCIÓN EN TIEMPO REAL DE PROBLEMAS EN ROBÓTICA AUTÓNOMA MÓVIL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CARACTERIZACIÓN Y VALIDACIÓN DE ALGORITMOS DE VISIÓN ARTIFICIAL PARA LA RESOLUCIÓN EN TIEMPO REAL DE PROBLEMAS EN ROBÓTICA AUTÓNOMA MÓVIL</dc:title>
  <dc:creator>Cristina Sánchez Prado</dc:creator>
  <cp:lastModifiedBy>Pablo Vázquez López</cp:lastModifiedBy>
  <cp:revision>154</cp:revision>
  <dcterms:created xsi:type="dcterms:W3CDTF">2020-06-16T19:02:58Z</dcterms:created>
  <dcterms:modified xsi:type="dcterms:W3CDTF">2020-06-24T17:59:12Z</dcterms:modified>
</cp:coreProperties>
</file>